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</p:sldMasterIdLst>
  <p:notesMasterIdLst>
    <p:notesMasterId r:id="rId61"/>
  </p:notesMasterIdLst>
  <p:handoutMasterIdLst>
    <p:handoutMasterId r:id="rId62"/>
  </p:handoutMasterIdLst>
  <p:sldIdLst>
    <p:sldId id="256" r:id="rId19"/>
    <p:sldId id="450" r:id="rId20"/>
    <p:sldId id="418" r:id="rId21"/>
    <p:sldId id="451" r:id="rId22"/>
    <p:sldId id="419" r:id="rId23"/>
    <p:sldId id="422" r:id="rId24"/>
    <p:sldId id="452" r:id="rId25"/>
    <p:sldId id="421" r:id="rId26"/>
    <p:sldId id="453" r:id="rId27"/>
    <p:sldId id="425" r:id="rId28"/>
    <p:sldId id="454" r:id="rId29"/>
    <p:sldId id="424" r:id="rId30"/>
    <p:sldId id="455" r:id="rId31"/>
    <p:sldId id="426" r:id="rId32"/>
    <p:sldId id="456" r:id="rId33"/>
    <p:sldId id="443" r:id="rId34"/>
    <p:sldId id="457" r:id="rId35"/>
    <p:sldId id="444" r:id="rId36"/>
    <p:sldId id="458" r:id="rId37"/>
    <p:sldId id="429" r:id="rId38"/>
    <p:sldId id="459" r:id="rId39"/>
    <p:sldId id="436" r:id="rId40"/>
    <p:sldId id="460" r:id="rId41"/>
    <p:sldId id="427" r:id="rId42"/>
    <p:sldId id="461" r:id="rId43"/>
    <p:sldId id="430" r:id="rId44"/>
    <p:sldId id="462" r:id="rId45"/>
    <p:sldId id="440" r:id="rId46"/>
    <p:sldId id="463" r:id="rId47"/>
    <p:sldId id="445" r:id="rId48"/>
    <p:sldId id="464" r:id="rId49"/>
    <p:sldId id="446" r:id="rId50"/>
    <p:sldId id="448" r:id="rId51"/>
    <p:sldId id="449" r:id="rId52"/>
    <p:sldId id="465" r:id="rId53"/>
    <p:sldId id="433" r:id="rId54"/>
    <p:sldId id="466" r:id="rId55"/>
    <p:sldId id="437" r:id="rId56"/>
    <p:sldId id="467" r:id="rId57"/>
    <p:sldId id="447" r:id="rId58"/>
    <p:sldId id="468" r:id="rId59"/>
    <p:sldId id="438" r:id="rId60"/>
  </p:sldIdLst>
  <p:sldSz cx="10080625" cy="7559675"/>
  <p:notesSz cx="6883400" cy="9294813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66FF"/>
    <a:srgbClr val="408002"/>
    <a:srgbClr val="FFFF66"/>
    <a:srgbClr val="CCE0FA"/>
    <a:srgbClr val="E4E87E"/>
    <a:srgbClr val="FFFFFF"/>
    <a:srgbClr val="FFCC66"/>
    <a:srgbClr val="FF8000"/>
    <a:srgbClr val="8000FF"/>
    <a:srgbClr val="F5E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578" autoAdjust="0"/>
  </p:normalViewPr>
  <p:slideViewPr>
    <p:cSldViewPr>
      <p:cViewPr varScale="1">
        <p:scale>
          <a:sx n="98" d="100"/>
          <a:sy n="98" d="100"/>
        </p:scale>
        <p:origin x="1088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88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9890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F15C1-FEDD-F942-9FD3-0BE1E5B7CC94}" type="datetimeFigureOut">
              <a:rPr lang="es-ES" smtClean="0"/>
              <a:t>26/6/21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8088"/>
            <a:ext cx="298291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98900" y="8828088"/>
            <a:ext cx="298291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BC0BA-59B6-C942-BDCA-0A823D3E8A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902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"/>
          <p:cNvSpPr>
            <a:spLocks noChangeArrowheads="1"/>
          </p:cNvSpPr>
          <p:nvPr/>
        </p:nvSpPr>
        <p:spPr bwMode="auto">
          <a:xfrm>
            <a:off x="0" y="0"/>
            <a:ext cx="6883400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7600" y="706438"/>
            <a:ext cx="4643438" cy="348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8975" y="4414838"/>
            <a:ext cx="5502275" cy="417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0" y="0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3895725" y="0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1991" name="Text Box 6"/>
          <p:cNvSpPr txBox="1">
            <a:spLocks noChangeArrowheads="1"/>
          </p:cNvSpPr>
          <p:nvPr/>
        </p:nvSpPr>
        <p:spPr bwMode="auto">
          <a:xfrm>
            <a:off x="0" y="8829675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95725" y="8829675"/>
            <a:ext cx="29845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A569B080-8C52-2F41-9EDA-90A3CE9661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61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eaLnBrk="1">
              <a:defRPr/>
            </a:pPr>
            <a:fld id="{F26A56AE-F4F3-F14B-9283-21F6D36B8F0E}" type="slidenum">
              <a:rPr lang="en-US" smtClean="0">
                <a:solidFill>
                  <a:srgbClr val="000000"/>
                </a:solidFill>
                <a:latin typeface="Times New Roman" charset="0"/>
              </a:rPr>
              <a:pPr eaLnBrk="1">
                <a:defRPr/>
              </a:pPr>
              <a:t>1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3895725" y="8829675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16295B2E-4C37-4D48-AC85-621163B9A40C}" type="slidenum">
              <a:rPr lang="en-US" sz="14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1</a:t>
            </a:fld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3895725" y="8829675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FB7D4CE1-3444-4443-921E-AFFCBA64EFD5}" type="slidenum">
              <a:rPr lang="en-US" sz="14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1</a:t>
            </a:fld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3" name="Text Box 3"/>
          <p:cNvSpPr txBox="1">
            <a:spLocks noChangeArrowheads="1"/>
          </p:cNvSpPr>
          <p:nvPr/>
        </p:nvSpPr>
        <p:spPr bwMode="auto">
          <a:xfrm>
            <a:off x="3894138" y="8831263"/>
            <a:ext cx="2986087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C97D61EA-1FF5-5D46-81CC-C5FDD4A69379}" type="slidenum">
              <a:rPr lang="en-US" sz="13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1</a:t>
            </a:fld>
            <a:endParaRPr 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426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706438"/>
            <a:ext cx="4646613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42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8975" y="4414838"/>
            <a:ext cx="5505450" cy="4184650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eaLnBrk="1">
              <a:defRPr/>
            </a:pPr>
            <a:fld id="{F26A56AE-F4F3-F14B-9283-21F6D36B8F0E}" type="slidenum">
              <a:rPr lang="en-US" smtClean="0">
                <a:solidFill>
                  <a:srgbClr val="000000"/>
                </a:solidFill>
                <a:latin typeface="Times New Roman" charset="0"/>
              </a:rPr>
              <a:pPr eaLnBrk="1">
                <a:defRPr/>
              </a:pPr>
              <a:t>2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3895725" y="8829675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16295B2E-4C37-4D48-AC85-621163B9A40C}" type="slidenum">
              <a:rPr lang="en-US" sz="14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2</a:t>
            </a:fld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3895725" y="8829675"/>
            <a:ext cx="29860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FB7D4CE1-3444-4443-921E-AFFCBA64EFD5}" type="slidenum">
              <a:rPr lang="en-US" sz="14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2</a:t>
            </a:fld>
            <a:endParaRPr lang="en-US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3013" name="Text Box 3"/>
          <p:cNvSpPr txBox="1">
            <a:spLocks noChangeArrowheads="1"/>
          </p:cNvSpPr>
          <p:nvPr/>
        </p:nvSpPr>
        <p:spPr bwMode="auto">
          <a:xfrm>
            <a:off x="3894138" y="8831263"/>
            <a:ext cx="2986087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buClrTx/>
              <a:buFontTx/>
              <a:buNone/>
              <a:defRPr/>
            </a:pPr>
            <a:fld id="{C97D61EA-1FF5-5D46-81CC-C5FDD4A69379}" type="slidenum">
              <a:rPr lang="en-US" sz="1300" smtClean="0">
                <a:solidFill>
                  <a:srgbClr val="000000"/>
                </a:solidFill>
                <a:latin typeface="Times New Roman" charset="0"/>
              </a:rPr>
              <a:pPr algn="r" eaLnBrk="1">
                <a:buClrTx/>
                <a:buFontTx/>
                <a:buNone/>
                <a:defRPr/>
              </a:pPr>
              <a:t>2</a:t>
            </a:fld>
            <a:endParaRPr 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426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706438"/>
            <a:ext cx="4646613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42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8975" y="4414838"/>
            <a:ext cx="5505450" cy="4184650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Teletón 2017 tiene 11</a:t>
            </a:r>
            <a:r>
              <a:rPr lang="es-ES" baseline="0" dirty="0"/>
              <a:t> dígitos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Teletón 2017 tiene 11</a:t>
            </a:r>
            <a:r>
              <a:rPr lang="es-ES" baseline="0" dirty="0"/>
              <a:t> dígitos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Computo de la </a:t>
            </a:r>
            <a:r>
              <a:rPr lang="es-ES"/>
              <a:t>Teletón 2017 tiene 11</a:t>
            </a:r>
            <a:r>
              <a:rPr lang="es-ES" baseline="0"/>
              <a:t> dígitos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569B080-8C52-2F41-9EDA-90A3CE96611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10135-AB5B-DA49-96DF-64541053CA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67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EF705A-33FD-AA49-B684-349CC26B2C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038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8560F-DCA1-4D43-85A5-90216A4872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655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4E835-74EA-FD44-860D-3879A1BAA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70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02D2C-3525-134E-9B74-2EA08F5C42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6547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01414-DC3C-9F4C-B7C0-04D026CD1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813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E695E-2A47-8243-8111-A0E78AEBB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312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27AA9D-E50C-514E-B76A-8EE4D0DC53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329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A36F4-986A-9543-9370-026363A23D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6643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CEBA6-65B8-E640-BA1A-AADD0021E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146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02456-1B4D-534C-A808-C35719F7EF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773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86681-0DED-2F43-9E48-5C25BBB4AC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411163"/>
            <a:ext cx="2266950" cy="67230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411163"/>
            <a:ext cx="6650037" cy="67230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0A25-F187-144B-BFC7-A882700B4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62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271DD-75FC-1947-BD74-EE20EBE04D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9885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4A0D4-B7C4-0E43-916F-2DDA05B0A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316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83E4C-F5E9-DA43-AE91-46E54397F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7133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448A5-0B50-3847-B3C4-A42FC583BB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844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D0F66-14FE-604D-8F39-BBB6B9CE6B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005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77047-20E8-604D-93CE-50B4AABB1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9172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A6D1A-E38A-6440-8E6C-3C69D1236C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489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91BC3-CDD2-1D4F-90B8-BB2F4ACDA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4467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BAB4A-44FF-E448-9494-21739EC6F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02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63A96-B4D4-7C48-B688-B6FA9E8D3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7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8B446-8A06-8044-A621-BB55B8C65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7783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86CD0-925E-6446-B17D-D924B99264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2554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93ED6-7FEB-994C-86F4-45A24AC38D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333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F6E7A-6AC5-A449-B808-032C411C65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174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C7C1F-37A1-C846-9351-9FF43872A3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0729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E5ED8-8563-0F43-A128-A74EB11A4A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501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93D22-5DD9-A446-8493-23755D2765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642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F13A4-FF3C-7A42-B74F-EE63B73E8A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1863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39AE7-95A3-E24B-A062-2B521BDBB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8559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70539-B0E3-744C-AC16-D83067185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278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6DDDB-37AD-7248-BAB4-6108FBE15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81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F51AA-CA01-BF40-931B-48BBFCBAEB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8288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B86F3-81D6-2948-AB7B-1B1D0EE3F5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8119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1966D-5387-6A4F-BEA0-9FD5F9E26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2086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6A23BB-7FC9-0441-BF1B-050AA5970B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0488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A21BA-68E4-054C-92A4-237580229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1520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A5FC2-DACB-E343-A062-05117DC164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8528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BEFB3-04D1-4443-A788-0EF1A948D4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0218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C3CB-066F-1D4F-B201-A41E20FD7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0189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E18F7-2C70-DB46-BEE5-81228FE7D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8637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EDB5E-003B-9941-B75C-E873F175CE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5518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64A0B-B308-1D49-8C1C-C953AE054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35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9D3DF-9423-F949-8765-FE3C039AE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01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A8B7E-6C05-174C-AE8E-9C29BB11D4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427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1A025-6AF3-D347-8390-DF0768505F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9431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5B15E-BFC3-EF4D-8BFF-870C74D804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3402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482D7-F87E-4E42-A9B8-15B6BA3DC2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6863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A090B-E1A0-7F43-8369-ACCE96CA74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5355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B78B95-3309-EB4F-B33A-52AB132C46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8370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47B0C-662E-4947-81FB-BAB636783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872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73025-D274-D944-B9E6-4C646011B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7624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B4262-9B99-FF42-AD37-FC1174CC6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5266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DE91EF-4A2C-664C-98E9-821DF589F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58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7700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3713"/>
            <a:ext cx="4459287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F6DD5-903C-E441-BE42-7BCDCCC73C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13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13D44-8C4C-EF4F-97CE-A276AB5548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2853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299D8-1C00-D443-A263-DFED8F2B20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243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C72CE-3830-0842-908C-5BD9B9B4FA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2992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05993-47F7-A048-990C-56035D4DB0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234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685CA-E039-264C-8502-A943A4A4E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1436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F359A-662D-FF48-ADDE-FF9E76A0B1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3785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1C655-E027-E148-9BA2-8C3CDEFA73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7122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1E20C-9080-F14E-9A87-37426B4D5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759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C49B8-98F1-3A4A-8185-6DC5372EB3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2317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8EA41-9111-3143-A07C-94674B82F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05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2495D-8241-3649-82AB-682B8FC51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9314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4016C5-E3BC-B942-A8E3-6B4566C06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8597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1C0D5C-CA94-D742-BD3A-7DAC7FCF97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8441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2914-3E9B-0C49-848F-EEFEE13BB8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6718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6D0B8-DB7B-CE44-9097-4E9E32A2D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8029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B7BBF-7C61-E44A-9777-2F01A5738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948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040EA-CD3B-D041-8BE4-2CFB2E33EE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930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4E150-1385-8F43-9756-E906CA3477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16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55930-0F06-0D43-BCE9-8B8EAD29DA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6706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99B81-747E-0B42-A78F-1F29E5D6E3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3665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56FCB0-53CD-7146-8F3C-3D6EC6E736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3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3A7E6-F1F2-4E42-900C-0823BE15B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6695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FDBB6-76A8-904E-9F5A-B1BDA4E45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6534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7C4C1-F6CD-1540-B269-7B72731993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887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6C731-7D48-1446-BC85-F203B727E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6523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0B0ED-2D01-AB42-8B12-99C9BA4AE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0873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3401E-CB7C-9243-B468-A7720C5241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8192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79C30-AC1E-824F-A205-01364BA041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7023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20A23-E607-FD45-B0C6-0B33823158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8645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06B2C-A8FF-3D43-AC96-90AA1D9AC3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964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699D9-3B7A-0141-9B09-AEAAB7A4E4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3403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96D9F-4275-6D4B-8F9A-BF88526C2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58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C33B46-F50E-B440-BE8D-0A227E85B7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7549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CA62D-5014-0242-8E66-B69D9F4CC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3138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1E1B7-ECE9-1A4B-941F-0989F562C3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8942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8AEBB9-57FB-904B-B580-A42EE2A6A2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6505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CEA4F-C288-F348-8ACE-EEA51162C9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3285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9DDED-A1C8-3D4F-A5AD-2365BD6EE0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0567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FDD30-5D62-4A41-BCE4-210BCAB125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8620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91821-0C14-3940-AC7B-82BC87B7E2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0600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767DE-7E01-324B-94E7-14A6F52325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936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AB0AE-61E4-0741-9F38-3639C7925A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8148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3C043-76A3-C649-941B-F3EF6BD4D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74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584390-C5CE-C746-AEAA-2049A8324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265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8F19D-23FD-C047-9340-51245E1DED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1329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CE06D9-CAF1-FA44-96CF-5E7FB85A0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1021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DADD1-2FC9-5841-8986-7903458162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8014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808E63-9AB3-494A-8F59-831533043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4961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B9D92-1632-9A41-A31A-5B8C47748F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148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8E1DD-736D-9B4E-8DD3-4AC496A9E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2208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EB51A-F73F-8F4F-AA06-537675638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2281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72844-D5C7-A54C-AC24-793772FC55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2405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D18906-7CDC-DB4B-B433-41C4FF963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5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D612B-DAF1-CC49-B37D-1623F18D25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50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57003-BF37-054E-B8DF-E666CFA50A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1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32C27-0B74-3F48-A432-83481AE7C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22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411163"/>
            <a:ext cx="2266950" cy="67230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411163"/>
            <a:ext cx="6650037" cy="67230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02071-6060-B34D-8864-206819812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AC1E0C-AF23-DA44-B1F5-24022077A1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962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087FE-33DE-384A-9F38-BFDA58724B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94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4EE6F-4716-6044-BE09-A86CEEFA5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315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7700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3713"/>
            <a:ext cx="4459287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038AA-E3FB-2743-ADDF-592B6DF5D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61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1066A-4855-FE4F-B66D-243EB72E3F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2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09783-2794-794C-89A5-2DBF0AEA34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1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163B9-1DFF-0A45-8F27-B31FA2A95C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5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79590-42D5-8A41-8773-C448F83B1E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94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DF48C-CDD5-6846-AD40-ED50663F9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21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6B9E3-72C7-4A43-98A7-4983B18902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56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0F0DE-75F7-B24A-B269-46D610934E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93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411163"/>
            <a:ext cx="2266950" cy="67230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411163"/>
            <a:ext cx="6650037" cy="67230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F5C9A-7BB1-4245-9C51-29F8F96669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84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2D34A-4720-5446-A665-CC9E473D6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381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586DC-5F62-344F-9D8B-8D357B7D3C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459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4FEEA-2F53-0C46-9D23-D13B5128C7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312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7700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3713"/>
            <a:ext cx="4459287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EEDF3-FA0B-7344-9738-D03773F5A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684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CD53B-3D5E-BD48-B66F-CA2258A69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05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78644-5F4A-A344-891D-579FBC782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55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7700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3713"/>
            <a:ext cx="4459287" cy="5370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E06F0-D72B-AE48-8F5D-51A599818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806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F32BA-1162-9941-87E3-187CB77B0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24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7A9B7-0FC7-3C4D-BA1C-4D380B8AC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044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DE2A1-D834-554C-A7B1-4FB7E2EB33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255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A0363-CE12-A044-97D9-59C9806958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89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411163"/>
            <a:ext cx="2266950" cy="67230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411163"/>
            <a:ext cx="6650037" cy="67230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6C3B9-A749-2A40-BC8A-BF8F016370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402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756DAC-1F33-684C-BB31-CE644E6D4A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052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DEB25-E84C-DE4E-9125-81829C9835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45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9D88F-0C25-754E-A890-100383C72D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915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7700" cy="1771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3713"/>
            <a:ext cx="4459287" cy="1771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904F0A-A19F-D84C-977F-1F0453058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439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B8C01-B75C-7749-9314-3066C4D78B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037D4-FCFE-5243-9308-49F38433B4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90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40834-3F17-E94B-A075-81F03922DA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029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14872-44F5-1944-986C-96D0828C33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646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63E16-FE19-B04D-A806-C44E577BC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898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01020-7ED9-2D47-9E6E-ED41CD4DA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560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26C4F-0677-604E-B814-B3107DCD83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280988"/>
            <a:ext cx="2266950" cy="19199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80988"/>
            <a:ext cx="6650037" cy="19199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E4FDF-6039-1143-8418-42D61A7C76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414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B7713E-93D5-7B45-B1F3-F32776534C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413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A0F67-05E3-6C4D-B214-A1E2912A5C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302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CDEE4-9433-B84D-A8D0-89BFBF2E68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33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1475" y="1768475"/>
            <a:ext cx="3787775" cy="20913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1650" y="1768475"/>
            <a:ext cx="3787775" cy="20913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AE9B6-19C7-AE44-9FB1-219FAFB1C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3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788A4-78D1-2048-A0FE-75CEBD91A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455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B334A-C671-764A-B0B8-6008C210C1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625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2E5CF-5C62-CC4D-9F63-364EEA8947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497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DD15B-88BA-7B44-A978-F347AC27C8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938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8452B-B78B-A342-A77B-9CAF352FCE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73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BB38F-CA2D-3849-9D59-4EFA378854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941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80FF7-F768-4547-A0DF-CCF38C0FED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40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89838" y="79375"/>
            <a:ext cx="1981200" cy="22602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1475" y="79375"/>
            <a:ext cx="5795963" cy="22602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8BF20-54B5-ED4B-9169-868487BE37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53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974A6-B82A-604F-B523-ADDB4E48C1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145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7E2D1-E2DD-2244-BB92-AB1ADCEFEE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15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4F9F82-2FBB-D349-B9B4-0C3CAF8AD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E41C3-2B64-2144-BB97-135C2F5191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387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A8256-A3DE-354E-BD25-3854164BDB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556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08160-93ED-084F-BBB5-463B28AF21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290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B8DC8-D145-3A40-AC45-1C96255E5D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597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48E86-A564-0341-BBB7-2A2CA2FF91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593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2DD33-9BDC-2A43-AA44-BC2CCB96E6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341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F0470-BB02-3540-9F33-B103A92528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266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D33C3-0156-B34B-9B62-9C7E8E22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88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DD54B-9594-B442-995B-6C4E436CA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644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99858-768A-5041-B6CE-68AF8AAFF6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834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B0341-CEC4-8842-AE3F-B46C6A997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4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209DE-38A0-BF4E-948E-62A83D040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931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66220-AB92-9847-BD97-E0151C5C98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230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56B2D-C937-0246-AC9E-D509A5AE0B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024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13C52-2911-1F42-84FB-3DC6492B7C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472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322CD-BBF3-9041-B606-5ED042EA45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761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BE344-AE6D-4447-BD3F-07406C0823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466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8D6D4-8CF5-A64D-A3EE-8DA1FEAD5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259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4E780-D9C3-3345-BEAD-EB81F5683C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922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813E8-FC58-E448-B667-D6551EFC49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3052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C3604-C684-BE44-948A-57A8F42D3A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918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BFFC5-196E-FB45-B943-B787C22166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03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D44A9-C54E-F04E-B85C-2FFA5AEDF3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910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1108E-16CE-E040-8EDC-CC3F392D3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733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55499-8829-BD4E-B7AE-125E6F8811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565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3713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3713"/>
            <a:ext cx="4460875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75F33-5D64-7D4F-A591-21DEE2529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289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80B77-D631-A744-B377-6380E192DD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6317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EF07B1-D87B-3C4D-B27A-0BFC7815DA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09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17DA5-696E-EB40-A2FF-BE198341ED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390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E75D6-3C69-5140-B6E9-1593051B0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094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2DFDC-AA6A-7343-8A41-F7B0177101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250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17872-4EBF-284D-9F95-35E32B245C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02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134938"/>
            <a:ext cx="22669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34938"/>
            <a:ext cx="6653212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D4FF8-D57D-7C4E-8E4B-81277694CD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9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ChangeArrowheads="1"/>
          </p:cNvSpPr>
          <p:nvPr/>
        </p:nvSpPr>
        <p:spPr bwMode="auto">
          <a:xfrm>
            <a:off x="0" y="242888"/>
            <a:ext cx="10080625" cy="252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411163"/>
            <a:ext cx="906938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69387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0"/>
            <a:ext cx="10080625" cy="403225"/>
          </a:xfrm>
          <a:prstGeom prst="rect">
            <a:avLst/>
          </a:prstGeom>
          <a:solidFill>
            <a:srgbClr val="AD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030" name="Text Box 5"/>
          <p:cNvSpPr txBox="1">
            <a:spLocks noChangeArrowheads="1"/>
          </p:cNvSpPr>
          <p:nvPr/>
        </p:nvSpPr>
        <p:spPr bwMode="auto">
          <a:xfrm>
            <a:off x="503238" y="20638"/>
            <a:ext cx="3192462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031" name="Text Box 6"/>
          <p:cNvSpPr txBox="1">
            <a:spLocks noChangeArrowheads="1"/>
          </p:cNvSpPr>
          <p:nvPr/>
        </p:nvSpPr>
        <p:spPr bwMode="auto">
          <a:xfrm>
            <a:off x="3779838" y="20638"/>
            <a:ext cx="4537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8401050" y="19050"/>
            <a:ext cx="117157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>
                <a:solidFill>
                  <a:srgbClr val="000000"/>
                </a:solidFill>
                <a:cs typeface="DejaVu Sans" charset="0"/>
              </a:defRPr>
            </a:lvl1pPr>
          </a:lstStyle>
          <a:p>
            <a:pPr>
              <a:defRPr/>
            </a:pPr>
            <a:fld id="{5B1D254F-229E-4649-8E29-776CB6FFC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7D196FC6-6D1D-6141-8BC7-7BA85EB949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7A88796B-79B8-1A4D-B74E-81A33340ED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60700B39-F858-4D4D-A3ED-6E4978C9B6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5C2BA6A2-753D-B849-8041-11A7562560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BB3E7F22-1C32-A040-B688-49D3EFF90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123020C0-41CC-D34C-AF0A-7BE063AE75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B0B6D844-AFA8-1344-8209-921E76B9E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0B58F328-A2B7-684F-9E48-145543997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345E0D05-F7EF-B142-83C4-FDA6F05BB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0" y="242888"/>
            <a:ext cx="10080625" cy="252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0"/>
            <a:ext cx="10080625" cy="403225"/>
          </a:xfrm>
          <a:prstGeom prst="rect">
            <a:avLst/>
          </a:prstGeom>
          <a:solidFill>
            <a:srgbClr val="AD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052" name="Line 3"/>
          <p:cNvSpPr>
            <a:spLocks noChangeShapeType="1"/>
          </p:cNvSpPr>
          <p:nvPr/>
        </p:nvSpPr>
        <p:spPr bwMode="auto">
          <a:xfrm>
            <a:off x="755650" y="3746500"/>
            <a:ext cx="8653463" cy="1588"/>
          </a:xfrm>
          <a:prstGeom prst="line">
            <a:avLst/>
          </a:prstGeom>
          <a:noFill/>
          <a:ln w="19080">
            <a:solidFill>
              <a:srgbClr val="30303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DejaVu Sans" charset="0"/>
            </a:endParaRP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411163"/>
            <a:ext cx="906938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69387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503238" y="20638"/>
            <a:ext cx="3192462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3779838" y="20638"/>
            <a:ext cx="4537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8401050" y="19050"/>
            <a:ext cx="117157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FontTx/>
              <a:buNone/>
              <a:tabLst>
                <a:tab pos="723900" algn="l"/>
              </a:tabLst>
              <a:defRPr sz="1500" b="1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B2E244DF-5A42-E945-8EEB-5845D2AFDB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ChangeArrowheads="1"/>
          </p:cNvSpPr>
          <p:nvPr/>
        </p:nvSpPr>
        <p:spPr bwMode="auto">
          <a:xfrm>
            <a:off x="0" y="242888"/>
            <a:ext cx="10080625" cy="252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0" y="0"/>
            <a:ext cx="10080625" cy="403225"/>
          </a:xfrm>
          <a:prstGeom prst="rect">
            <a:avLst/>
          </a:prstGeom>
          <a:solidFill>
            <a:srgbClr val="AD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3076" name="Line 3"/>
          <p:cNvSpPr>
            <a:spLocks noChangeShapeType="1"/>
          </p:cNvSpPr>
          <p:nvPr/>
        </p:nvSpPr>
        <p:spPr bwMode="auto">
          <a:xfrm>
            <a:off x="806450" y="5070475"/>
            <a:ext cx="8651875" cy="1588"/>
          </a:xfrm>
          <a:prstGeom prst="line">
            <a:avLst/>
          </a:prstGeom>
          <a:noFill/>
          <a:ln w="19080">
            <a:solidFill>
              <a:srgbClr val="DEDEE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DejaVu Sans" charset="0"/>
            </a:endParaRPr>
          </a:p>
        </p:txBody>
      </p:sp>
      <p:sp>
        <p:nvSpPr>
          <p:cNvPr id="307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411163"/>
            <a:ext cx="906938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69387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503238" y="20638"/>
            <a:ext cx="3192462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3779838" y="20638"/>
            <a:ext cx="4537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8401050" y="19050"/>
            <a:ext cx="117157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FontTx/>
              <a:buNone/>
              <a:tabLst>
                <a:tab pos="723900" algn="l"/>
              </a:tabLst>
              <a:defRPr sz="1500" b="1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61F13CB5-EA86-784C-AF22-4A25D5FFC0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DEDEE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DEDEE0"/>
          </a:solidFill>
          <a:latin typeface="Calibri" pitchFamily="32" charset="0"/>
          <a:ea typeface="ＭＳ Ｐゴシック" charset="0"/>
          <a:cs typeface="DejaVu Sans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DEDEE0"/>
          </a:solidFill>
          <a:latin typeface="Calibri" pitchFamily="32" charset="0"/>
          <a:ea typeface="ＭＳ Ｐゴシック" charset="0"/>
          <a:cs typeface="DejaVu Sans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DEDEE0"/>
          </a:solidFill>
          <a:latin typeface="Calibri" pitchFamily="32" charset="0"/>
          <a:ea typeface="ＭＳ Ｐゴシック" charset="0"/>
          <a:cs typeface="DejaVu Sans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DEDEE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DEDEE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DEDEE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DEDEE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DEDEE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FFFFFF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/>
          </p:cNvSpPr>
          <p:nvPr/>
        </p:nvSpPr>
        <p:spPr bwMode="auto">
          <a:xfrm>
            <a:off x="0" y="242888"/>
            <a:ext cx="10080625" cy="252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0" y="0"/>
            <a:ext cx="10080625" cy="403225"/>
          </a:xfrm>
          <a:prstGeom prst="rect">
            <a:avLst/>
          </a:prstGeom>
          <a:solidFill>
            <a:srgbClr val="AD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100" name="Line 3"/>
          <p:cNvSpPr>
            <a:spLocks noChangeShapeType="1"/>
          </p:cNvSpPr>
          <p:nvPr/>
        </p:nvSpPr>
        <p:spPr bwMode="auto">
          <a:xfrm flipH="1">
            <a:off x="5035550" y="1865313"/>
            <a:ext cx="11113" cy="5191125"/>
          </a:xfrm>
          <a:prstGeom prst="line">
            <a:avLst/>
          </a:prstGeom>
          <a:noFill/>
          <a:ln w="19080">
            <a:solidFill>
              <a:srgbClr val="30303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DejaVu Sans" charset="0"/>
            </a:endParaRPr>
          </a:p>
        </p:txBody>
      </p:sp>
      <p:sp>
        <p:nvSpPr>
          <p:cNvPr id="410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411163"/>
            <a:ext cx="906938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4102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69387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4103" name="Text Box 6"/>
          <p:cNvSpPr txBox="1">
            <a:spLocks noChangeArrowheads="1"/>
          </p:cNvSpPr>
          <p:nvPr/>
        </p:nvSpPr>
        <p:spPr bwMode="auto">
          <a:xfrm>
            <a:off x="503238" y="20638"/>
            <a:ext cx="3192462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3779838" y="20638"/>
            <a:ext cx="4537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8401050" y="19050"/>
            <a:ext cx="1171575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FontTx/>
              <a:buNone/>
              <a:tabLst>
                <a:tab pos="723900" algn="l"/>
              </a:tabLst>
              <a:defRPr sz="1500" b="1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7DDC2CBC-3BA7-A045-93C7-5E82B79FCC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30303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30303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ChangeArrowheads="1"/>
          </p:cNvSpPr>
          <p:nvPr/>
        </p:nvSpPr>
        <p:spPr bwMode="auto">
          <a:xfrm>
            <a:off x="0" y="242888"/>
            <a:ext cx="10080625" cy="252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0" y="0"/>
            <a:ext cx="10080625" cy="403225"/>
          </a:xfrm>
          <a:prstGeom prst="rect">
            <a:avLst/>
          </a:prstGeom>
          <a:solidFill>
            <a:srgbClr val="AD01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5124" name="Line 3"/>
          <p:cNvSpPr>
            <a:spLocks noChangeShapeType="1"/>
          </p:cNvSpPr>
          <p:nvPr/>
        </p:nvSpPr>
        <p:spPr bwMode="auto">
          <a:xfrm flipH="1">
            <a:off x="3054350" y="873125"/>
            <a:ext cx="11113" cy="6148388"/>
          </a:xfrm>
          <a:prstGeom prst="line">
            <a:avLst/>
          </a:prstGeom>
          <a:noFill/>
          <a:ln w="19080">
            <a:solidFill>
              <a:srgbClr val="30303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DejaVu Sans" charset="0"/>
            </a:endParaRP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80988"/>
            <a:ext cx="9069387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12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69387" cy="1771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5127" name="Text Box 6"/>
          <p:cNvSpPr txBox="1">
            <a:spLocks noChangeArrowheads="1"/>
          </p:cNvSpPr>
          <p:nvPr/>
        </p:nvSpPr>
        <p:spPr bwMode="auto">
          <a:xfrm>
            <a:off x="503238" y="20638"/>
            <a:ext cx="3192462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5128" name="Text Box 7"/>
          <p:cNvSpPr txBox="1">
            <a:spLocks noChangeArrowheads="1"/>
          </p:cNvSpPr>
          <p:nvPr/>
        </p:nvSpPr>
        <p:spPr bwMode="auto">
          <a:xfrm>
            <a:off x="3779838" y="20638"/>
            <a:ext cx="4537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2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8401050" y="20638"/>
            <a:ext cx="1171575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FontTx/>
              <a:buNone/>
              <a:tabLst>
                <a:tab pos="723900" algn="l"/>
              </a:tabLst>
              <a:defRPr sz="1500" b="1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2936FC24-3135-3546-8296-0EC972757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5pPr>
      <a:lvl6pPr marL="25146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6pPr>
      <a:lvl7pPr marL="29718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7pPr>
      <a:lvl8pPr marL="3429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8pPr>
      <a:lvl9pPr marL="3886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3338"/>
        </a:spcAft>
        <a:buClr>
          <a:srgbClr val="000000"/>
        </a:buClr>
        <a:buSzPct val="100000"/>
        <a:buFont typeface="Times New Roman" charset="0"/>
        <a:defRPr sz="7600">
          <a:solidFill>
            <a:srgbClr val="050505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2675"/>
        </a:spcAft>
        <a:buClr>
          <a:srgbClr val="000000"/>
        </a:buClr>
        <a:buSzPct val="100000"/>
        <a:buFont typeface="Times New Roman" charset="0"/>
        <a:defRPr sz="6600">
          <a:solidFill>
            <a:srgbClr val="050505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000"/>
        </a:spcAft>
        <a:buClr>
          <a:srgbClr val="000000"/>
        </a:buClr>
        <a:buSzPct val="100000"/>
        <a:buFont typeface="Times New Roman" charset="0"/>
        <a:defRPr sz="5700">
          <a:solidFill>
            <a:srgbClr val="050505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1325"/>
        </a:spcAft>
        <a:buClr>
          <a:srgbClr val="000000"/>
        </a:buClr>
        <a:buSzPct val="100000"/>
        <a:buFont typeface="Times New Roman" charset="0"/>
        <a:defRPr sz="4700">
          <a:solidFill>
            <a:srgbClr val="050505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charset="0"/>
        <a:defRPr sz="4700">
          <a:solidFill>
            <a:srgbClr val="050505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5388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1475" y="79375"/>
            <a:ext cx="7929563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1475" y="1768475"/>
            <a:ext cx="7727950" cy="2091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669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584325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6150" name="Text Box 5"/>
          <p:cNvSpPr txBox="1">
            <a:spLocks noChangeArrowheads="1"/>
          </p:cNvSpPr>
          <p:nvPr/>
        </p:nvSpPr>
        <p:spPr bwMode="auto">
          <a:xfrm>
            <a:off x="3986213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roid Sans Fallback" charset="0"/>
            </a:endParaRP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7226300" y="6886575"/>
            <a:ext cx="234315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718DDA96-45F5-8C4E-9CBD-FC1441FBDE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>
          <a:solidFill>
            <a:srgbClr val="050505"/>
          </a:solidFill>
          <a:latin typeface="Times New Roman" pitchFamily="16" charset="0"/>
          <a:ea typeface="ＭＳ Ｐゴシック" charset="0"/>
          <a:cs typeface="Droid Sans Fallback" charset="0"/>
        </a:defRPr>
      </a:lvl5pPr>
      <a:lvl6pPr marL="25146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6pPr>
      <a:lvl7pPr marL="29718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7pPr>
      <a:lvl8pPr marL="3429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8pPr>
      <a:lvl9pPr marL="3886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6000">
          <a:solidFill>
            <a:srgbClr val="050505"/>
          </a:solidFill>
          <a:latin typeface="Times New Roman" pitchFamily="16" charset="0"/>
          <a:ea typeface="Droid Sans Fallback" charset="0"/>
          <a:cs typeface="Droid Sans Fallback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3338"/>
        </a:spcAft>
        <a:buClr>
          <a:srgbClr val="000000"/>
        </a:buClr>
        <a:buSzPct val="100000"/>
        <a:buFont typeface="Times New Roman" charset="0"/>
        <a:defRPr sz="7600">
          <a:solidFill>
            <a:srgbClr val="050505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2675"/>
        </a:spcAft>
        <a:buClr>
          <a:srgbClr val="000000"/>
        </a:buClr>
        <a:buSzPct val="100000"/>
        <a:buFont typeface="Times New Roman" charset="0"/>
        <a:defRPr sz="6600">
          <a:solidFill>
            <a:srgbClr val="050505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000"/>
        </a:spcAft>
        <a:buClr>
          <a:srgbClr val="000000"/>
        </a:buClr>
        <a:buSzPct val="100000"/>
        <a:buFont typeface="Times New Roman" charset="0"/>
        <a:defRPr sz="5700">
          <a:solidFill>
            <a:srgbClr val="050505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1325"/>
        </a:spcAft>
        <a:buClr>
          <a:srgbClr val="000000"/>
        </a:buClr>
        <a:buSzPct val="100000"/>
        <a:buFont typeface="Times New Roman" charset="0"/>
        <a:defRPr sz="4700">
          <a:solidFill>
            <a:srgbClr val="050505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charset="0"/>
        <a:defRPr sz="4700">
          <a:solidFill>
            <a:srgbClr val="050505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650"/>
        </a:spcAft>
        <a:buClr>
          <a:srgbClr val="000000"/>
        </a:buClr>
        <a:buSzPct val="100000"/>
        <a:buFont typeface="Times New Roman" pitchFamily="16" charset="0"/>
        <a:defRPr sz="4700">
          <a:solidFill>
            <a:srgbClr val="050505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pitchFamily="1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F5322507-D91B-A845-9D6B-D79CF98FDC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CD7977B6-AA45-D94B-BC1B-25A0A1418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34938"/>
            <a:ext cx="90725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3713"/>
            <a:ext cx="9072562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0800" tIns="50400" rIns="100800" bIns="50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503238" y="7007225"/>
            <a:ext cx="23526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3444875" y="7007225"/>
            <a:ext cx="319087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7007225"/>
            <a:ext cx="2351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800" tIns="50400" rIns="100800" bIns="5040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</a:tabLst>
              <a:defRPr sz="1300">
                <a:solidFill>
                  <a:srgbClr val="898989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03CA3F7E-0EF2-924E-89E3-6E24AC4346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900">
          <a:solidFill>
            <a:srgbClr val="000000"/>
          </a:solidFill>
          <a:latin typeface="Calibri" pitchFamily="32" charset="0"/>
          <a:ea typeface="ＭＳ Ｐゴシック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900">
          <a:solidFill>
            <a:srgbClr val="000000"/>
          </a:solidFill>
          <a:latin typeface="Calibri" pitchFamily="32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5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7631112" y="6904037"/>
            <a:ext cx="1975371" cy="408915"/>
            <a:chOff x="7560741" y="7105917"/>
            <a:chExt cx="1975371" cy="408915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741" y="7105917"/>
              <a:ext cx="375171" cy="375171"/>
            </a:xfrm>
            <a:prstGeom prst="rect">
              <a:avLst/>
            </a:prstGeom>
          </p:spPr>
        </p:pic>
        <p:sp>
          <p:nvSpPr>
            <p:cNvPr id="33" name="Text Box 2"/>
            <p:cNvSpPr txBox="1">
              <a:spLocks noChangeArrowheads="1"/>
            </p:cNvSpPr>
            <p:nvPr/>
          </p:nvSpPr>
          <p:spPr bwMode="auto">
            <a:xfrm>
              <a:off x="7859712" y="7114437"/>
              <a:ext cx="1676400" cy="400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00800" tIns="50400" rIns="100800" bIns="50400"/>
            <a:lstStyle>
              <a:lvl1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450"/>
                </a:spcBef>
                <a:buClrTx/>
                <a:buFontTx/>
                <a:buNone/>
                <a:defRPr/>
              </a:pPr>
              <a:r>
                <a:rPr lang="en-US" sz="1600" i="1" dirty="0">
                  <a:solidFill>
                    <a:schemeClr val="accent2">
                      <a:lumMod val="75000"/>
                    </a:schemeClr>
                  </a:solidFill>
                  <a:latin typeface="Verdana"/>
                  <a:cs typeface="Verdana"/>
                </a:rPr>
                <a:t>@</a:t>
              </a:r>
              <a:r>
                <a:rPr lang="en-US" sz="1600" i="1" dirty="0" err="1">
                  <a:solidFill>
                    <a:schemeClr val="accent2">
                      <a:lumMod val="75000"/>
                    </a:schemeClr>
                  </a:solidFill>
                  <a:latin typeface="Verdana"/>
                  <a:cs typeface="Verdana"/>
                </a:rPr>
                <a:t>faherreraur</a:t>
              </a:r>
              <a:endParaRPr lang="en-US" sz="1600" i="1" dirty="0">
                <a:solidFill>
                  <a:schemeClr val="accent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</p:grpSp>
      <p:sp>
        <p:nvSpPr>
          <p:cNvPr id="223237" name="Rectángulo 2"/>
          <p:cNvSpPr>
            <a:spLocks noChangeArrowheads="1"/>
          </p:cNvSpPr>
          <p:nvPr/>
        </p:nvSpPr>
        <p:spPr bwMode="auto">
          <a:xfrm>
            <a:off x="0" y="2636837"/>
            <a:ext cx="10080626" cy="14172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rgbClr val="191966"/>
                </a:solidFill>
                <a:latin typeface="Comic Sans MS"/>
                <a:cs typeface="Comic Sans MS"/>
              </a:rPr>
              <a:t>Átomos, moléculas y luz: </a:t>
            </a:r>
          </a:p>
          <a:p>
            <a:pPr algn="ctr"/>
            <a:r>
              <a:rPr lang="es-ES" sz="46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el futuro de la revolución cuántica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2" y="122237"/>
            <a:ext cx="1760220" cy="213360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912" y="28912"/>
            <a:ext cx="4354513" cy="23031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2112" y="6980237"/>
            <a:ext cx="2523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450"/>
              </a:spcBef>
              <a:buClrTx/>
              <a:buFontTx/>
              <a:buNone/>
              <a:defRPr/>
            </a:pPr>
            <a:r>
              <a:rPr lang="en-US" sz="1600" dirty="0">
                <a:solidFill>
                  <a:srgbClr val="000090"/>
                </a:solidFill>
                <a:latin typeface="Verdana"/>
                <a:cs typeface="Verdana"/>
              </a:rPr>
              <a:t>http://</a:t>
            </a:r>
            <a:r>
              <a:rPr lang="en-US" sz="1600" dirty="0" err="1">
                <a:solidFill>
                  <a:srgbClr val="000090"/>
                </a:solidFill>
                <a:latin typeface="Verdana"/>
                <a:cs typeface="Verdana"/>
              </a:rPr>
              <a:t>fherreralab.com</a:t>
            </a:r>
            <a:endParaRPr lang="en-US" sz="1600" dirty="0">
              <a:solidFill>
                <a:srgbClr val="000090"/>
              </a:solidFill>
              <a:latin typeface="Verdana"/>
              <a:cs typeface="Verdana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315" y="5150807"/>
            <a:ext cx="3261005" cy="1448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818" y="4800833"/>
            <a:ext cx="2780094" cy="1743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99"/>
    </mc:Choice>
    <mc:Fallback xmlns="">
      <p:transition xmlns:p14="http://schemas.microsoft.com/office/powerpoint/2010/main" advTm="114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¿Porqué la encriptación es segura?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473030" y="5423052"/>
            <a:ext cx="2604950" cy="67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15 = </a:t>
            </a:r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 x </a:t>
            </a:r>
            <a:r>
              <a:rPr lang="es-ES" sz="4000" dirty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6511630" y="5241458"/>
            <a:ext cx="1441270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A 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= 5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6552552" y="5851058"/>
            <a:ext cx="1389423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= 3 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12" y="1874837"/>
            <a:ext cx="1561369" cy="1641305"/>
          </a:xfrm>
          <a:prstGeom prst="ellipse">
            <a:avLst/>
          </a:prstGeom>
        </p:spPr>
      </p:pic>
      <p:sp>
        <p:nvSpPr>
          <p:cNvPr id="43" name="Rectángulo 42"/>
          <p:cNvSpPr/>
          <p:nvPr/>
        </p:nvSpPr>
        <p:spPr>
          <a:xfrm>
            <a:off x="1263036" y="4319570"/>
            <a:ext cx="7602562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Las matemáticas garantizan la seguridad</a:t>
            </a:r>
          </a:p>
        </p:txBody>
      </p:sp>
      <p:sp>
        <p:nvSpPr>
          <p:cNvPr id="44" name="Flecha derecha 43"/>
          <p:cNvSpPr/>
          <p:nvPr/>
        </p:nvSpPr>
        <p:spPr bwMode="auto">
          <a:xfrm>
            <a:off x="5368630" y="5622458"/>
            <a:ext cx="566777" cy="346364"/>
          </a:xfrm>
          <a:prstGeom prst="rightArrow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615954" y="5418100"/>
            <a:ext cx="4483469" cy="67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85755179 = </a:t>
            </a:r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 x </a:t>
            </a:r>
            <a:r>
              <a:rPr lang="es-ES" sz="4000" dirty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</a:p>
        </p:txBody>
      </p:sp>
      <p:sp>
        <p:nvSpPr>
          <p:cNvPr id="47" name="Rectángulo 46"/>
          <p:cNvSpPr/>
          <p:nvPr/>
        </p:nvSpPr>
        <p:spPr>
          <a:xfrm>
            <a:off x="6519297" y="5238979"/>
            <a:ext cx="2380530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A 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= 4099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6560219" y="5848579"/>
            <a:ext cx="2559615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= 20921 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2" y="1570037"/>
            <a:ext cx="3274425" cy="2432205"/>
          </a:xfrm>
          <a:prstGeom prst="rect">
            <a:avLst/>
          </a:prstGeom>
        </p:spPr>
      </p:pic>
      <p:sp>
        <p:nvSpPr>
          <p:cNvPr id="21" name="Rectángulo redondeado 20"/>
          <p:cNvSpPr/>
          <p:nvPr/>
        </p:nvSpPr>
        <p:spPr bwMode="auto">
          <a:xfrm>
            <a:off x="2144712" y="2332037"/>
            <a:ext cx="533400" cy="1143000"/>
          </a:xfrm>
          <a:prstGeom prst="round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92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4" grpId="0"/>
      <p:bldP spid="14" grpId="1"/>
      <p:bldP spid="38" grpId="0"/>
      <p:bldP spid="38" grpId="1"/>
      <p:bldP spid="43" grpId="0"/>
      <p:bldP spid="44" grpId="0" animBg="1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Why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is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encryption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safe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473030" y="5423052"/>
            <a:ext cx="2604950" cy="67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15 = </a:t>
            </a:r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 x </a:t>
            </a:r>
            <a:r>
              <a:rPr lang="es-ES" sz="4000" dirty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6511630" y="5241458"/>
            <a:ext cx="1441270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A 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= 5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6552552" y="5851058"/>
            <a:ext cx="1389423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= 3 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12" y="1874837"/>
            <a:ext cx="1561369" cy="1641305"/>
          </a:xfrm>
          <a:prstGeom prst="ellipse">
            <a:avLst/>
          </a:prstGeom>
        </p:spPr>
      </p:pic>
      <p:sp>
        <p:nvSpPr>
          <p:cNvPr id="43" name="Rectángulo 42"/>
          <p:cNvSpPr/>
          <p:nvPr/>
        </p:nvSpPr>
        <p:spPr>
          <a:xfrm>
            <a:off x="2068268" y="4319570"/>
            <a:ext cx="5992108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Mathematics</a:t>
            </a:r>
            <a:r>
              <a: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30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guarantee</a:t>
            </a:r>
            <a:r>
              <a: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30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security</a:t>
            </a:r>
            <a:endParaRPr lang="es-ES" sz="30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44" name="Flecha derecha 43"/>
          <p:cNvSpPr/>
          <p:nvPr/>
        </p:nvSpPr>
        <p:spPr bwMode="auto">
          <a:xfrm>
            <a:off x="5368630" y="5622458"/>
            <a:ext cx="566777" cy="346364"/>
          </a:xfrm>
          <a:prstGeom prst="rightArrow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615954" y="5418100"/>
            <a:ext cx="4483469" cy="67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85755179 = </a:t>
            </a:r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A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 x </a:t>
            </a:r>
            <a:r>
              <a:rPr lang="es-ES" sz="4000" dirty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</a:p>
        </p:txBody>
      </p:sp>
      <p:sp>
        <p:nvSpPr>
          <p:cNvPr id="47" name="Rectángulo 46"/>
          <p:cNvSpPr/>
          <p:nvPr/>
        </p:nvSpPr>
        <p:spPr>
          <a:xfrm>
            <a:off x="6519297" y="5238979"/>
            <a:ext cx="2380530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A 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= 4099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6560219" y="5848579"/>
            <a:ext cx="2559615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  <a:r>
              <a:rPr lang="es-ES" sz="400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s-ES" sz="4000" dirty="0">
                <a:solidFill>
                  <a:schemeClr val="tx1"/>
                </a:solidFill>
                <a:latin typeface="Comic Sans MS"/>
                <a:cs typeface="Comic Sans MS"/>
              </a:rPr>
              <a:t>= 20921 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12" y="1570037"/>
            <a:ext cx="3274425" cy="2432205"/>
          </a:xfrm>
          <a:prstGeom prst="rect">
            <a:avLst/>
          </a:prstGeom>
        </p:spPr>
      </p:pic>
      <p:sp>
        <p:nvSpPr>
          <p:cNvPr id="21" name="Rectángulo redondeado 20"/>
          <p:cNvSpPr/>
          <p:nvPr/>
        </p:nvSpPr>
        <p:spPr bwMode="auto">
          <a:xfrm>
            <a:off x="2144712" y="2332037"/>
            <a:ext cx="533400" cy="1143000"/>
          </a:xfrm>
          <a:prstGeom prst="round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4" grpId="0"/>
      <p:bldP spid="14" grpId="1"/>
      <p:bldP spid="38" grpId="0"/>
      <p:bldP spid="38" grpId="1"/>
      <p:bldP spid="43" grpId="0"/>
      <p:bldP spid="44" grpId="0" animBg="1"/>
      <p:bldP spid="46" grpId="0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Factorizar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i="1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podría 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ser fácil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2027237"/>
            <a:ext cx="9004300" cy="4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/>
          <p:cNvSpPr txBox="1"/>
          <p:nvPr/>
        </p:nvSpPr>
        <p:spPr>
          <a:xfrm rot="16200000">
            <a:off x="443467" y="3869769"/>
            <a:ext cx="2695620" cy="38215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tx1"/>
                </a:solidFill>
                <a:latin typeface="Calibri"/>
                <a:cs typeface="Calibri"/>
              </a:rPr>
              <a:t>Número de operaciones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617342" y="5952541"/>
            <a:ext cx="2115157" cy="38215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tx1"/>
                </a:solidFill>
                <a:latin typeface="Calibri"/>
                <a:cs typeface="Calibri"/>
              </a:rPr>
              <a:t>Número de dígitos</a:t>
            </a:r>
          </a:p>
        </p:txBody>
      </p:sp>
      <p:sp>
        <p:nvSpPr>
          <p:cNvPr id="7" name="Rectángulo 6"/>
          <p:cNvSpPr/>
          <p:nvPr/>
        </p:nvSpPr>
        <p:spPr bwMode="auto">
          <a:xfrm>
            <a:off x="7619999" y="27892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" name="Rectángulo 7"/>
          <p:cNvSpPr/>
          <p:nvPr/>
        </p:nvSpPr>
        <p:spPr bwMode="auto">
          <a:xfrm>
            <a:off x="7543799" y="49228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grpSp>
        <p:nvGrpSpPr>
          <p:cNvPr id="44" name="Agrupar 43"/>
          <p:cNvGrpSpPr/>
          <p:nvPr/>
        </p:nvGrpSpPr>
        <p:grpSpPr>
          <a:xfrm>
            <a:off x="2614129" y="2687548"/>
            <a:ext cx="1534102" cy="2163409"/>
            <a:chOff x="1928329" y="2839948"/>
            <a:chExt cx="1534102" cy="2163409"/>
          </a:xfrm>
        </p:grpSpPr>
        <p:cxnSp>
          <p:nvCxnSpPr>
            <p:cNvPr id="18" name="Conector recto de flecha 17"/>
            <p:cNvCxnSpPr/>
            <p:nvPr/>
          </p:nvCxnSpPr>
          <p:spPr bwMode="auto">
            <a:xfrm flipV="1">
              <a:off x="2167536" y="3932237"/>
              <a:ext cx="228600" cy="990601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8329" y="2839948"/>
              <a:ext cx="1534102" cy="1014230"/>
            </a:xfrm>
            <a:prstGeom prst="rect">
              <a:avLst/>
            </a:prstGeom>
          </p:spPr>
        </p:pic>
        <p:sp>
          <p:nvSpPr>
            <p:cNvPr id="24" name="Elipse 23"/>
            <p:cNvSpPr/>
            <p:nvPr/>
          </p:nvSpPr>
          <p:spPr bwMode="auto">
            <a:xfrm>
              <a:off x="2079355" y="4850957"/>
              <a:ext cx="152400" cy="1524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191966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  <p:sp>
        <p:nvSpPr>
          <p:cNvPr id="32" name="Rectángulo 31"/>
          <p:cNvSpPr/>
          <p:nvPr/>
        </p:nvSpPr>
        <p:spPr bwMode="auto">
          <a:xfrm>
            <a:off x="4986936" y="3475037"/>
            <a:ext cx="1066800" cy="990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7501536" y="2179637"/>
            <a:ext cx="2971800" cy="990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425336" y="2408237"/>
            <a:ext cx="2286000" cy="6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FF0000"/>
                </a:solidFill>
                <a:latin typeface="Comic Sans MS"/>
                <a:cs typeface="Comic Sans MS"/>
              </a:rPr>
              <a:t>Mejor algoritmo convencional</a:t>
            </a:r>
          </a:p>
        </p:txBody>
      </p:sp>
      <p:sp>
        <p:nvSpPr>
          <p:cNvPr id="34" name="Rectángulo 33"/>
          <p:cNvSpPr/>
          <p:nvPr/>
        </p:nvSpPr>
        <p:spPr bwMode="auto">
          <a:xfrm>
            <a:off x="7501536" y="43132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66012" y="4559249"/>
            <a:ext cx="1905000" cy="668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accent2"/>
                </a:solidFill>
                <a:latin typeface="Comic Sans MS"/>
                <a:cs typeface="Comic Sans MS"/>
              </a:rPr>
              <a:t>Algoritmo Cuántico</a:t>
            </a:r>
          </a:p>
        </p:txBody>
      </p:sp>
      <p:grpSp>
        <p:nvGrpSpPr>
          <p:cNvPr id="45" name="Agrupar 44"/>
          <p:cNvGrpSpPr/>
          <p:nvPr/>
        </p:nvGrpSpPr>
        <p:grpSpPr>
          <a:xfrm>
            <a:off x="5027612" y="1570037"/>
            <a:ext cx="1793295" cy="1571747"/>
            <a:chOff x="4341812" y="1722437"/>
            <a:chExt cx="1793295" cy="1571747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1812" y="1722437"/>
              <a:ext cx="1793295" cy="1007604"/>
            </a:xfrm>
            <a:prstGeom prst="roundRect">
              <a:avLst>
                <a:gd name="adj" fmla="val 11659"/>
              </a:avLst>
            </a:prstGeom>
          </p:spPr>
        </p:pic>
        <p:grpSp>
          <p:nvGrpSpPr>
            <p:cNvPr id="38" name="Agrupar 37"/>
            <p:cNvGrpSpPr/>
            <p:nvPr/>
          </p:nvGrpSpPr>
          <p:grpSpPr>
            <a:xfrm rot="19416201">
              <a:off x="5140021" y="2698901"/>
              <a:ext cx="220586" cy="595283"/>
              <a:chOff x="1634855" y="4394867"/>
              <a:chExt cx="262291" cy="760890"/>
            </a:xfrm>
          </p:grpSpPr>
          <p:cxnSp>
            <p:nvCxnSpPr>
              <p:cNvPr id="36" name="Conector recto de flecha 35"/>
              <p:cNvCxnSpPr>
                <a:stCxn id="37" idx="0"/>
                <a:endCxn id="35" idx="2"/>
              </p:cNvCxnSpPr>
              <p:nvPr/>
            </p:nvCxnSpPr>
            <p:spPr bwMode="auto">
              <a:xfrm rot="2183799" flipH="1" flipV="1">
                <a:off x="1801398" y="4394867"/>
                <a:ext cx="95748" cy="640417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" name="Elipse 36"/>
              <p:cNvSpPr/>
              <p:nvPr/>
            </p:nvSpPr>
            <p:spPr bwMode="auto">
              <a:xfrm>
                <a:off x="1634855" y="5003357"/>
                <a:ext cx="152400" cy="152400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rgbClr val="191966"/>
                </a:solidFill>
                <a:miter lim="800000"/>
                <a:headEnd/>
                <a:tailE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464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Factoring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i="1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could</a:t>
            </a:r>
            <a:r>
              <a:rPr lang="es-ES" sz="4600" i="1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be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easy</a:t>
            </a:r>
            <a:endParaRPr lang="es-ES" sz="4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2027237"/>
            <a:ext cx="9004300" cy="4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/>
          <p:cNvSpPr txBox="1"/>
          <p:nvPr/>
        </p:nvSpPr>
        <p:spPr>
          <a:xfrm rot="16200000">
            <a:off x="443467" y="3869769"/>
            <a:ext cx="2695620" cy="38215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tx1"/>
                </a:solidFill>
                <a:latin typeface="Calibri"/>
                <a:cs typeface="Calibri"/>
              </a:rPr>
              <a:t>Número de operaciones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617342" y="5952541"/>
            <a:ext cx="2115157" cy="38215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tx1"/>
                </a:solidFill>
                <a:latin typeface="Calibri"/>
                <a:cs typeface="Calibri"/>
              </a:rPr>
              <a:t>Número de dígitos</a:t>
            </a:r>
          </a:p>
        </p:txBody>
      </p:sp>
      <p:sp>
        <p:nvSpPr>
          <p:cNvPr id="7" name="Rectángulo 6"/>
          <p:cNvSpPr/>
          <p:nvPr/>
        </p:nvSpPr>
        <p:spPr bwMode="auto">
          <a:xfrm>
            <a:off x="7619999" y="27892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" name="Rectángulo 7"/>
          <p:cNvSpPr/>
          <p:nvPr/>
        </p:nvSpPr>
        <p:spPr bwMode="auto">
          <a:xfrm>
            <a:off x="7543799" y="49228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grpSp>
        <p:nvGrpSpPr>
          <p:cNvPr id="44" name="Agrupar 43"/>
          <p:cNvGrpSpPr/>
          <p:nvPr/>
        </p:nvGrpSpPr>
        <p:grpSpPr>
          <a:xfrm>
            <a:off x="2614129" y="2687548"/>
            <a:ext cx="1534102" cy="2163409"/>
            <a:chOff x="1928329" y="2839948"/>
            <a:chExt cx="1534102" cy="2163409"/>
          </a:xfrm>
        </p:grpSpPr>
        <p:cxnSp>
          <p:nvCxnSpPr>
            <p:cNvPr id="18" name="Conector recto de flecha 17"/>
            <p:cNvCxnSpPr/>
            <p:nvPr/>
          </p:nvCxnSpPr>
          <p:spPr bwMode="auto">
            <a:xfrm flipV="1">
              <a:off x="2167536" y="3932237"/>
              <a:ext cx="228600" cy="990601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8329" y="2839948"/>
              <a:ext cx="1534102" cy="1014230"/>
            </a:xfrm>
            <a:prstGeom prst="rect">
              <a:avLst/>
            </a:prstGeom>
          </p:spPr>
        </p:pic>
        <p:sp>
          <p:nvSpPr>
            <p:cNvPr id="24" name="Elipse 23"/>
            <p:cNvSpPr/>
            <p:nvPr/>
          </p:nvSpPr>
          <p:spPr bwMode="auto">
            <a:xfrm>
              <a:off x="2079355" y="4850957"/>
              <a:ext cx="152400" cy="1524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191966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  <p:sp>
        <p:nvSpPr>
          <p:cNvPr id="32" name="Rectángulo 31"/>
          <p:cNvSpPr/>
          <p:nvPr/>
        </p:nvSpPr>
        <p:spPr bwMode="auto">
          <a:xfrm>
            <a:off x="4986936" y="3475037"/>
            <a:ext cx="1066800" cy="990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7501536" y="2179637"/>
            <a:ext cx="2971800" cy="990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425336" y="2408237"/>
            <a:ext cx="2286000" cy="6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0000"/>
                </a:solidFill>
                <a:latin typeface="Comic Sans MS"/>
                <a:cs typeface="Comic Sans MS"/>
              </a:rPr>
              <a:t>Best</a:t>
            </a:r>
            <a:r>
              <a:rPr lang="es-ES" sz="200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s-ES" sz="2000" dirty="0" err="1">
                <a:solidFill>
                  <a:srgbClr val="FF0000"/>
                </a:solidFill>
                <a:latin typeface="Comic Sans MS"/>
                <a:cs typeface="Comic Sans MS"/>
              </a:rPr>
              <a:t>conventional</a:t>
            </a:r>
            <a:r>
              <a:rPr lang="es-ES" sz="200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br>
              <a:rPr lang="es-ES" sz="2000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s-ES" sz="2000" dirty="0" err="1">
                <a:solidFill>
                  <a:srgbClr val="FF0000"/>
                </a:solidFill>
                <a:latin typeface="Comic Sans MS"/>
                <a:cs typeface="Comic Sans MS"/>
              </a:rPr>
              <a:t>algorithm</a:t>
            </a:r>
            <a:endParaRPr lang="es-ES" sz="2000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7501536" y="4313237"/>
            <a:ext cx="2209800" cy="1066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466012" y="4559249"/>
            <a:ext cx="1905000" cy="668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accent2"/>
                </a:solidFill>
                <a:latin typeface="Comic Sans MS"/>
                <a:cs typeface="Comic Sans MS"/>
              </a:rPr>
              <a:t>Quantum </a:t>
            </a:r>
            <a:r>
              <a:rPr lang="es-ES" sz="2000" dirty="0" err="1">
                <a:solidFill>
                  <a:schemeClr val="accent2"/>
                </a:solidFill>
                <a:latin typeface="Comic Sans MS"/>
                <a:cs typeface="Comic Sans MS"/>
              </a:rPr>
              <a:t>Algorithm</a:t>
            </a:r>
            <a:endParaRPr lang="es-ES" sz="2000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grpSp>
        <p:nvGrpSpPr>
          <p:cNvPr id="45" name="Agrupar 44"/>
          <p:cNvGrpSpPr/>
          <p:nvPr/>
        </p:nvGrpSpPr>
        <p:grpSpPr>
          <a:xfrm>
            <a:off x="5027612" y="1570037"/>
            <a:ext cx="1793295" cy="1571747"/>
            <a:chOff x="4341812" y="1722437"/>
            <a:chExt cx="1793295" cy="1571747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1812" y="1722437"/>
              <a:ext cx="1793295" cy="1007604"/>
            </a:xfrm>
            <a:prstGeom prst="roundRect">
              <a:avLst>
                <a:gd name="adj" fmla="val 11659"/>
              </a:avLst>
            </a:prstGeom>
          </p:spPr>
        </p:pic>
        <p:grpSp>
          <p:nvGrpSpPr>
            <p:cNvPr id="38" name="Agrupar 37"/>
            <p:cNvGrpSpPr/>
            <p:nvPr/>
          </p:nvGrpSpPr>
          <p:grpSpPr>
            <a:xfrm rot="19416201">
              <a:off x="5140021" y="2698901"/>
              <a:ext cx="220586" cy="595283"/>
              <a:chOff x="1634855" y="4394867"/>
              <a:chExt cx="262291" cy="760890"/>
            </a:xfrm>
          </p:grpSpPr>
          <p:cxnSp>
            <p:nvCxnSpPr>
              <p:cNvPr id="36" name="Conector recto de flecha 35"/>
              <p:cNvCxnSpPr>
                <a:stCxn id="37" idx="0"/>
                <a:endCxn id="35" idx="2"/>
              </p:cNvCxnSpPr>
              <p:nvPr/>
            </p:nvCxnSpPr>
            <p:spPr bwMode="auto">
              <a:xfrm rot="2183799" flipH="1" flipV="1">
                <a:off x="1801398" y="4394867"/>
                <a:ext cx="95748" cy="640417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" name="Elipse 36"/>
              <p:cNvSpPr/>
              <p:nvPr/>
            </p:nvSpPr>
            <p:spPr bwMode="auto">
              <a:xfrm>
                <a:off x="1634855" y="5003357"/>
                <a:ext cx="152400" cy="152400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rgbClr val="191966"/>
                </a:solidFill>
                <a:miter lim="800000"/>
                <a:headEnd/>
                <a:tailE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407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Un computador cuántico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9" y="1798637"/>
            <a:ext cx="2768600" cy="37084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8" name="CuadroTexto 27"/>
          <p:cNvSpPr txBox="1"/>
          <p:nvPr/>
        </p:nvSpPr>
        <p:spPr>
          <a:xfrm>
            <a:off x="925512" y="1445463"/>
            <a:ext cx="2022534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Comic Sans MS"/>
                <a:cs typeface="Comic Sans MS"/>
              </a:rPr>
              <a:t>IBM 2001 - RMN</a:t>
            </a:r>
          </a:p>
        </p:txBody>
      </p:sp>
      <p:grpSp>
        <p:nvGrpSpPr>
          <p:cNvPr id="32" name="Agrupar 31"/>
          <p:cNvGrpSpPr/>
          <p:nvPr/>
        </p:nvGrpSpPr>
        <p:grpSpPr>
          <a:xfrm>
            <a:off x="821962" y="1570037"/>
            <a:ext cx="7875950" cy="4540541"/>
            <a:chOff x="821962" y="1570037"/>
            <a:chExt cx="7875950" cy="4540541"/>
          </a:xfrm>
        </p:grpSpPr>
        <p:grpSp>
          <p:nvGrpSpPr>
            <p:cNvPr id="30" name="Agrupar 29"/>
            <p:cNvGrpSpPr/>
            <p:nvPr/>
          </p:nvGrpSpPr>
          <p:grpSpPr>
            <a:xfrm>
              <a:off x="821962" y="1570037"/>
              <a:ext cx="7875950" cy="4540541"/>
              <a:chOff x="821962" y="1570037"/>
              <a:chExt cx="7875950" cy="4540541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778795">
                <a:off x="821962" y="3872282"/>
                <a:ext cx="1890428" cy="2238296"/>
              </a:xfrm>
              <a:prstGeom prst="rect">
                <a:avLst/>
              </a:prstGeom>
            </p:spPr>
          </p:pic>
          <p:sp>
            <p:nvSpPr>
              <p:cNvPr id="18" name="Rectángulo 17"/>
              <p:cNvSpPr/>
              <p:nvPr/>
            </p:nvSpPr>
            <p:spPr bwMode="auto">
              <a:xfrm>
                <a:off x="4659312" y="1570037"/>
                <a:ext cx="4038600" cy="2819400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grpSp>
            <p:nvGrpSpPr>
              <p:cNvPr id="12" name="Agrupar 11"/>
              <p:cNvGrpSpPr/>
              <p:nvPr/>
            </p:nvGrpSpPr>
            <p:grpSpPr>
              <a:xfrm>
                <a:off x="4964112" y="1951037"/>
                <a:ext cx="3441700" cy="2095500"/>
                <a:chOff x="4354512" y="1722437"/>
                <a:chExt cx="3441700" cy="2095500"/>
              </a:xfrm>
            </p:grpSpPr>
            <p:pic>
              <p:nvPicPr>
                <p:cNvPr id="10" name="Imagen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54512" y="1722437"/>
                  <a:ext cx="3441700" cy="2095500"/>
                </a:xfrm>
                <a:prstGeom prst="rect">
                  <a:avLst/>
                </a:prstGeom>
              </p:spPr>
            </p:pic>
            <p:sp>
              <p:nvSpPr>
                <p:cNvPr id="11" name="Rectángulo 10"/>
                <p:cNvSpPr/>
                <p:nvPr/>
              </p:nvSpPr>
              <p:spPr bwMode="auto">
                <a:xfrm>
                  <a:off x="4354512" y="1722437"/>
                  <a:ext cx="609600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rtlCol="0" anchor="ctr">
                  <a:spAutoFit/>
                </a:bodyPr>
                <a:lstStyle/>
                <a:p>
                  <a:pPr algn="ctr"/>
                  <a:endParaRPr lang="es-ES" sz="3600" b="1" dirty="0" err="1">
                    <a:solidFill>
                      <a:schemeClr val="tx1"/>
                    </a:solidFill>
                    <a:latin typeface="Helvetica" charset="0"/>
                    <a:cs typeface="Helvetica" charset="0"/>
                  </a:endParaRPr>
                </a:p>
              </p:txBody>
            </p:sp>
          </p:grpSp>
          <p:cxnSp>
            <p:nvCxnSpPr>
              <p:cNvPr id="21" name="Conector recto 20"/>
              <p:cNvCxnSpPr/>
              <p:nvPr/>
            </p:nvCxnSpPr>
            <p:spPr bwMode="auto">
              <a:xfrm flipV="1">
                <a:off x="2220912" y="1570037"/>
                <a:ext cx="2438400" cy="327660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Conector recto 21"/>
              <p:cNvCxnSpPr/>
              <p:nvPr/>
            </p:nvCxnSpPr>
            <p:spPr bwMode="auto">
              <a:xfrm flipV="1">
                <a:off x="2220912" y="4389437"/>
                <a:ext cx="2438400" cy="45720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7" name="Rectángulo 26"/>
            <p:cNvSpPr/>
            <p:nvPr/>
          </p:nvSpPr>
          <p:spPr>
            <a:xfrm>
              <a:off x="5192712" y="4541837"/>
              <a:ext cx="3026302" cy="956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7 bits cuánticos</a:t>
              </a:r>
              <a:b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</a:br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(</a:t>
              </a:r>
              <a:r>
                <a:rPr lang="es-ES" sz="3000" dirty="0" err="1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qubits</a:t>
              </a:r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)</a:t>
              </a: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779" y="4237037"/>
            <a:ext cx="3277133" cy="3124200"/>
          </a:xfrm>
          <a:prstGeom prst="roundRect">
            <a:avLst>
              <a:gd name="adj" fmla="val 11885"/>
            </a:avLst>
          </a:prstGeom>
        </p:spPr>
      </p:pic>
    </p:spTree>
    <p:extLst>
      <p:ext uri="{BB962C8B-B14F-4D97-AF65-F5344CB8AC3E}">
        <p14:creationId xmlns:p14="http://schemas.microsoft.com/office/powerpoint/2010/main" val="71808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 quantum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computer</a:t>
            </a:r>
            <a:endParaRPr lang="es-ES" sz="4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9" y="1798637"/>
            <a:ext cx="2768600" cy="37084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28" name="CuadroTexto 27"/>
          <p:cNvSpPr txBox="1"/>
          <p:nvPr/>
        </p:nvSpPr>
        <p:spPr>
          <a:xfrm>
            <a:off x="925512" y="1445463"/>
            <a:ext cx="2022534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Comic Sans MS"/>
                <a:cs typeface="Comic Sans MS"/>
              </a:rPr>
              <a:t>IBM 2001 - NMR</a:t>
            </a:r>
          </a:p>
        </p:txBody>
      </p:sp>
      <p:grpSp>
        <p:nvGrpSpPr>
          <p:cNvPr id="32" name="Agrupar 31"/>
          <p:cNvGrpSpPr/>
          <p:nvPr/>
        </p:nvGrpSpPr>
        <p:grpSpPr>
          <a:xfrm>
            <a:off x="821962" y="1570037"/>
            <a:ext cx="7875950" cy="4540541"/>
            <a:chOff x="821962" y="1570037"/>
            <a:chExt cx="7875950" cy="4540541"/>
          </a:xfrm>
        </p:grpSpPr>
        <p:grpSp>
          <p:nvGrpSpPr>
            <p:cNvPr id="30" name="Agrupar 29"/>
            <p:cNvGrpSpPr/>
            <p:nvPr/>
          </p:nvGrpSpPr>
          <p:grpSpPr>
            <a:xfrm>
              <a:off x="821962" y="1570037"/>
              <a:ext cx="7875950" cy="4540541"/>
              <a:chOff x="821962" y="1570037"/>
              <a:chExt cx="7875950" cy="4540541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778795">
                <a:off x="821962" y="3872282"/>
                <a:ext cx="1890428" cy="2238296"/>
              </a:xfrm>
              <a:prstGeom prst="rect">
                <a:avLst/>
              </a:prstGeom>
            </p:spPr>
          </p:pic>
          <p:sp>
            <p:nvSpPr>
              <p:cNvPr id="18" name="Rectángulo 17"/>
              <p:cNvSpPr/>
              <p:nvPr/>
            </p:nvSpPr>
            <p:spPr bwMode="auto">
              <a:xfrm>
                <a:off x="4659312" y="1570037"/>
                <a:ext cx="4038600" cy="2819400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grpSp>
            <p:nvGrpSpPr>
              <p:cNvPr id="12" name="Agrupar 11"/>
              <p:cNvGrpSpPr/>
              <p:nvPr/>
            </p:nvGrpSpPr>
            <p:grpSpPr>
              <a:xfrm>
                <a:off x="4964112" y="1951037"/>
                <a:ext cx="3441700" cy="2095500"/>
                <a:chOff x="4354512" y="1722437"/>
                <a:chExt cx="3441700" cy="2095500"/>
              </a:xfrm>
            </p:grpSpPr>
            <p:pic>
              <p:nvPicPr>
                <p:cNvPr id="10" name="Imagen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54512" y="1722437"/>
                  <a:ext cx="3441700" cy="2095500"/>
                </a:xfrm>
                <a:prstGeom prst="rect">
                  <a:avLst/>
                </a:prstGeom>
              </p:spPr>
            </p:pic>
            <p:sp>
              <p:nvSpPr>
                <p:cNvPr id="11" name="Rectángulo 10"/>
                <p:cNvSpPr/>
                <p:nvPr/>
              </p:nvSpPr>
              <p:spPr bwMode="auto">
                <a:xfrm>
                  <a:off x="4354512" y="1722437"/>
                  <a:ext cx="609600" cy="3810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rtlCol="0" anchor="ctr">
                  <a:spAutoFit/>
                </a:bodyPr>
                <a:lstStyle/>
                <a:p>
                  <a:pPr algn="ctr"/>
                  <a:endParaRPr lang="es-ES" sz="3600" b="1" dirty="0" err="1">
                    <a:solidFill>
                      <a:schemeClr val="tx1"/>
                    </a:solidFill>
                    <a:latin typeface="Helvetica" charset="0"/>
                    <a:cs typeface="Helvetica" charset="0"/>
                  </a:endParaRPr>
                </a:p>
              </p:txBody>
            </p:sp>
          </p:grpSp>
          <p:cxnSp>
            <p:nvCxnSpPr>
              <p:cNvPr id="21" name="Conector recto 20"/>
              <p:cNvCxnSpPr/>
              <p:nvPr/>
            </p:nvCxnSpPr>
            <p:spPr bwMode="auto">
              <a:xfrm flipV="1">
                <a:off x="2220912" y="1570037"/>
                <a:ext cx="2438400" cy="327660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Conector recto 21"/>
              <p:cNvCxnSpPr/>
              <p:nvPr/>
            </p:nvCxnSpPr>
            <p:spPr bwMode="auto">
              <a:xfrm flipV="1">
                <a:off x="2220912" y="4389437"/>
                <a:ext cx="2438400" cy="45720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7" name="Rectángulo 26"/>
            <p:cNvSpPr/>
            <p:nvPr/>
          </p:nvSpPr>
          <p:spPr>
            <a:xfrm>
              <a:off x="5289551" y="4541837"/>
              <a:ext cx="2832626" cy="956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7 quantum bits</a:t>
              </a:r>
              <a:b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</a:br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 (</a:t>
              </a:r>
              <a:r>
                <a:rPr lang="es-ES" sz="3000" dirty="0" err="1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qubits</a:t>
              </a:r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)</a:t>
              </a: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057" y="5430281"/>
            <a:ext cx="2100717" cy="2002684"/>
          </a:xfrm>
          <a:prstGeom prst="roundRect">
            <a:avLst>
              <a:gd name="adj" fmla="val 11885"/>
            </a:avLst>
          </a:prstGeom>
        </p:spPr>
      </p:pic>
    </p:spTree>
    <p:extLst>
      <p:ext uri="{BB962C8B-B14F-4D97-AF65-F5344CB8AC3E}">
        <p14:creationId xmlns:p14="http://schemas.microsoft.com/office/powerpoint/2010/main" val="29727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Bits clásicos y cuánticos</a:t>
            </a:r>
            <a:endParaRPr lang="es-ES" sz="4600" i="1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1570037"/>
            <a:ext cx="5847868" cy="1654551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96912" y="1951037"/>
            <a:ext cx="2396046" cy="469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600" dirty="0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rPr>
              <a:t>8 bits clásicos</a:t>
            </a:r>
          </a:p>
        </p:txBody>
      </p:sp>
      <p:grpSp>
        <p:nvGrpSpPr>
          <p:cNvPr id="39" name="Agrupar 38"/>
          <p:cNvGrpSpPr/>
          <p:nvPr/>
        </p:nvGrpSpPr>
        <p:grpSpPr>
          <a:xfrm>
            <a:off x="315912" y="3627437"/>
            <a:ext cx="6600007" cy="3124200"/>
            <a:chOff x="392112" y="3856037"/>
            <a:chExt cx="6600007" cy="3124200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2112" y="3856037"/>
              <a:ext cx="2790007" cy="3124200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849312" y="4618037"/>
              <a:ext cx="2269384" cy="469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600" dirty="0">
                  <a:solidFill>
                    <a:schemeClr val="accent6">
                      <a:lumMod val="75000"/>
                    </a:schemeClr>
                  </a:solidFill>
                  <a:latin typeface="Comic Sans MS"/>
                  <a:cs typeface="Comic Sans MS"/>
                </a:rPr>
                <a:t>1 bit cuántico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392112" y="5227637"/>
              <a:ext cx="3271624" cy="469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/>
                  <a:cs typeface="Comic Sans MS"/>
                </a:rPr>
                <a:t>quantum bit = </a:t>
              </a:r>
              <a:r>
                <a:rPr lang="es-ES" sz="26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/>
                  <a:cs typeface="Comic Sans MS"/>
                </a:rPr>
                <a:t>qubit</a:t>
              </a:r>
              <a:endParaRPr lang="es-ES" sz="2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/>
                <a:cs typeface="Comic Sans MS"/>
              </a:endParaRPr>
            </a:p>
          </p:txBody>
        </p:sp>
      </p:grpSp>
      <p:pic>
        <p:nvPicPr>
          <p:cNvPr id="40" name="Imagen 39" descr="color_rgb_0.2509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-5941"/>
          <a:stretch/>
        </p:blipFill>
        <p:spPr>
          <a:xfrm>
            <a:off x="6383376" y="4313237"/>
            <a:ext cx="3497764" cy="31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2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Classical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and quantum bits</a:t>
            </a:r>
            <a:endParaRPr lang="es-ES" sz="4600" i="1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1570037"/>
            <a:ext cx="5847868" cy="1654551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96912" y="1951037"/>
            <a:ext cx="2482658" cy="469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600" dirty="0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rPr>
              <a:t>8 </a:t>
            </a:r>
            <a:r>
              <a:rPr lang="es-ES" sz="2600" dirty="0" err="1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rPr>
              <a:t>classical</a:t>
            </a:r>
            <a:r>
              <a:rPr lang="es-ES" sz="2600" dirty="0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rPr>
              <a:t> bits</a:t>
            </a:r>
          </a:p>
        </p:txBody>
      </p:sp>
      <p:grpSp>
        <p:nvGrpSpPr>
          <p:cNvPr id="39" name="Agrupar 38"/>
          <p:cNvGrpSpPr/>
          <p:nvPr/>
        </p:nvGrpSpPr>
        <p:grpSpPr>
          <a:xfrm>
            <a:off x="773112" y="3627437"/>
            <a:ext cx="6142807" cy="3124200"/>
            <a:chOff x="849312" y="3856037"/>
            <a:chExt cx="6142807" cy="3124200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2112" y="3856037"/>
              <a:ext cx="2790007" cy="3124200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849312" y="4618037"/>
              <a:ext cx="2263848" cy="469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600" dirty="0">
                  <a:solidFill>
                    <a:schemeClr val="accent6">
                      <a:lumMod val="75000"/>
                    </a:schemeClr>
                  </a:solidFill>
                  <a:latin typeface="Comic Sans MS"/>
                  <a:cs typeface="Comic Sans MS"/>
                </a:rPr>
                <a:t>1 quantum bit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382712" y="5151437"/>
              <a:ext cx="1224013" cy="469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/>
                  <a:cs typeface="Comic Sans MS"/>
                </a:rPr>
                <a:t>(</a:t>
              </a:r>
              <a:r>
                <a:rPr lang="es-ES" sz="26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/>
                  <a:cs typeface="Comic Sans MS"/>
                </a:rPr>
                <a:t>qubit</a:t>
              </a:r>
              <a:r>
                <a:rPr lang="es-E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/>
                  <a:cs typeface="Comic Sans MS"/>
                </a:rPr>
                <a:t>)</a:t>
              </a:r>
            </a:p>
          </p:txBody>
        </p:sp>
      </p:grpSp>
      <p:pic>
        <p:nvPicPr>
          <p:cNvPr id="40" name="Imagen 39" descr="color_rgb_0.2509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-5941"/>
          <a:stretch/>
        </p:blipFill>
        <p:spPr>
          <a:xfrm>
            <a:off x="6383376" y="4313237"/>
            <a:ext cx="3497764" cy="31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8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El </a:t>
            </a:r>
            <a:r>
              <a:rPr lang="es-ES" sz="4600" i="1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qubit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es tangible</a:t>
            </a:r>
            <a:endParaRPr lang="es-ES" sz="4600" i="1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2" y="1874837"/>
            <a:ext cx="2908135" cy="4419600"/>
          </a:xfrm>
          <a:prstGeom prst="rect">
            <a:avLst/>
          </a:prstGeom>
        </p:spPr>
      </p:pic>
      <p:grpSp>
        <p:nvGrpSpPr>
          <p:cNvPr id="35" name="Agrupar 34"/>
          <p:cNvGrpSpPr/>
          <p:nvPr/>
        </p:nvGrpSpPr>
        <p:grpSpPr>
          <a:xfrm>
            <a:off x="821962" y="3856037"/>
            <a:ext cx="7647350" cy="3200400"/>
            <a:chOff x="821962" y="3856037"/>
            <a:chExt cx="7647350" cy="320040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8795">
              <a:off x="821962" y="3872282"/>
              <a:ext cx="1890428" cy="2238296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 bwMode="auto">
            <a:xfrm>
              <a:off x="4659312" y="3856037"/>
              <a:ext cx="3810000" cy="3200400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21" name="Conector recto 20"/>
            <p:cNvCxnSpPr/>
            <p:nvPr/>
          </p:nvCxnSpPr>
          <p:spPr bwMode="auto">
            <a:xfrm flipV="1">
              <a:off x="2220912" y="3932237"/>
              <a:ext cx="2438400" cy="91440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Conector recto 21"/>
            <p:cNvCxnSpPr/>
            <p:nvPr/>
          </p:nvCxnSpPr>
          <p:spPr bwMode="auto">
            <a:xfrm>
              <a:off x="2220912" y="4846637"/>
              <a:ext cx="2438400" cy="213360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540" t="2311" r="53221"/>
            <a:stretch/>
          </p:blipFill>
          <p:spPr>
            <a:xfrm>
              <a:off x="5268912" y="4008437"/>
              <a:ext cx="2466163" cy="2662756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5649912" y="6599237"/>
              <a:ext cx="183138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tx1"/>
                  </a:solidFill>
                </a:rPr>
                <a:t>Ag: [Kr] 4d</a:t>
              </a:r>
              <a:r>
                <a:rPr lang="es-ES" baseline="30000" dirty="0">
                  <a:solidFill>
                    <a:schemeClr val="tx1"/>
                  </a:solidFill>
                </a:rPr>
                <a:t>10 </a:t>
              </a:r>
              <a:r>
                <a:rPr lang="es-ES" dirty="0">
                  <a:solidFill>
                    <a:schemeClr val="tx1"/>
                  </a:solidFill>
                </a:rPr>
                <a:t>5s</a:t>
              </a:r>
              <a:r>
                <a:rPr lang="es-ES" baseline="30000" dirty="0">
                  <a:solidFill>
                    <a:schemeClr val="tx1"/>
                  </a:solidFill>
                </a:rPr>
                <a:t>1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36" name="Agrupar 35"/>
          <p:cNvGrpSpPr/>
          <p:nvPr/>
        </p:nvGrpSpPr>
        <p:grpSpPr>
          <a:xfrm>
            <a:off x="3973512" y="1211596"/>
            <a:ext cx="5168900" cy="3101641"/>
            <a:chOff x="3973512" y="1211596"/>
            <a:chExt cx="5168900" cy="310164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5"/>
            <a:srcRect r="52710"/>
            <a:stretch/>
          </p:blipFill>
          <p:spPr>
            <a:xfrm>
              <a:off x="3973512" y="1265237"/>
              <a:ext cx="1549511" cy="2263441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5"/>
            <a:srcRect l="50716"/>
            <a:stretch/>
          </p:blipFill>
          <p:spPr>
            <a:xfrm>
              <a:off x="7478712" y="1211596"/>
              <a:ext cx="1614856" cy="2263441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 bwMode="auto">
            <a:xfrm>
              <a:off x="6335712" y="4026986"/>
              <a:ext cx="277091" cy="2862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13" name="Conector recto de flecha 12"/>
            <p:cNvCxnSpPr>
              <a:stCxn id="11" idx="0"/>
            </p:cNvCxnSpPr>
            <p:nvPr/>
          </p:nvCxnSpPr>
          <p:spPr bwMode="auto">
            <a:xfrm flipV="1">
              <a:off x="6474258" y="3017837"/>
              <a:ext cx="1156854" cy="1009149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Conector recto de flecha 29"/>
            <p:cNvCxnSpPr>
              <a:stCxn id="11" idx="0"/>
            </p:cNvCxnSpPr>
            <p:nvPr/>
          </p:nvCxnSpPr>
          <p:spPr bwMode="auto">
            <a:xfrm flipH="1" flipV="1">
              <a:off x="5421312" y="3017837"/>
              <a:ext cx="1052946" cy="1009149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2" name="Imagen 31" descr="ket_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712" y="1493837"/>
              <a:ext cx="444500" cy="469900"/>
            </a:xfrm>
            <a:prstGeom prst="rect">
              <a:avLst/>
            </a:prstGeom>
          </p:spPr>
        </p:pic>
        <p:pic>
          <p:nvPicPr>
            <p:cNvPr id="34" name="Imagen 33" descr="ket_0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912" y="1341437"/>
              <a:ext cx="4445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31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The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i="1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qubit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is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tangible</a:t>
            </a:r>
            <a:endParaRPr lang="es-ES" sz="4600" i="1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2" y="1874837"/>
            <a:ext cx="2908135" cy="4419600"/>
          </a:xfrm>
          <a:prstGeom prst="rect">
            <a:avLst/>
          </a:prstGeom>
        </p:spPr>
      </p:pic>
      <p:grpSp>
        <p:nvGrpSpPr>
          <p:cNvPr id="35" name="Agrupar 34"/>
          <p:cNvGrpSpPr/>
          <p:nvPr/>
        </p:nvGrpSpPr>
        <p:grpSpPr>
          <a:xfrm>
            <a:off x="821962" y="3856037"/>
            <a:ext cx="7647350" cy="3200400"/>
            <a:chOff x="821962" y="3856037"/>
            <a:chExt cx="7647350" cy="320040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8795">
              <a:off x="821962" y="3872282"/>
              <a:ext cx="1890428" cy="2238296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 bwMode="auto">
            <a:xfrm>
              <a:off x="4659312" y="3856037"/>
              <a:ext cx="3810000" cy="3200400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21" name="Conector recto 20"/>
            <p:cNvCxnSpPr/>
            <p:nvPr/>
          </p:nvCxnSpPr>
          <p:spPr bwMode="auto">
            <a:xfrm flipV="1">
              <a:off x="2220912" y="3932237"/>
              <a:ext cx="2438400" cy="91440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Conector recto 21"/>
            <p:cNvCxnSpPr/>
            <p:nvPr/>
          </p:nvCxnSpPr>
          <p:spPr bwMode="auto">
            <a:xfrm>
              <a:off x="2220912" y="4846637"/>
              <a:ext cx="2438400" cy="213360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540" t="2311" r="53221"/>
            <a:stretch/>
          </p:blipFill>
          <p:spPr>
            <a:xfrm>
              <a:off x="5268912" y="4008437"/>
              <a:ext cx="2466163" cy="2662756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5649912" y="6599237"/>
              <a:ext cx="183138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tx1"/>
                  </a:solidFill>
                </a:rPr>
                <a:t>Ag: [Kr] 4d</a:t>
              </a:r>
              <a:r>
                <a:rPr lang="es-ES" baseline="30000" dirty="0">
                  <a:solidFill>
                    <a:schemeClr val="tx1"/>
                  </a:solidFill>
                </a:rPr>
                <a:t>10 </a:t>
              </a:r>
              <a:r>
                <a:rPr lang="es-ES" dirty="0">
                  <a:solidFill>
                    <a:schemeClr val="tx1"/>
                  </a:solidFill>
                </a:rPr>
                <a:t>5s</a:t>
              </a:r>
              <a:r>
                <a:rPr lang="es-ES" baseline="30000" dirty="0">
                  <a:solidFill>
                    <a:schemeClr val="tx1"/>
                  </a:solidFill>
                </a:rPr>
                <a:t>1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36" name="Agrupar 35"/>
          <p:cNvGrpSpPr/>
          <p:nvPr/>
        </p:nvGrpSpPr>
        <p:grpSpPr>
          <a:xfrm>
            <a:off x="3973512" y="1211596"/>
            <a:ext cx="5168900" cy="3101641"/>
            <a:chOff x="3973512" y="1211596"/>
            <a:chExt cx="5168900" cy="310164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5"/>
            <a:srcRect r="52710"/>
            <a:stretch/>
          </p:blipFill>
          <p:spPr>
            <a:xfrm>
              <a:off x="3973512" y="1265237"/>
              <a:ext cx="1549511" cy="2263441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5"/>
            <a:srcRect l="50716"/>
            <a:stretch/>
          </p:blipFill>
          <p:spPr>
            <a:xfrm>
              <a:off x="7478712" y="1211596"/>
              <a:ext cx="1614856" cy="2263441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 bwMode="auto">
            <a:xfrm>
              <a:off x="6335712" y="4026986"/>
              <a:ext cx="277091" cy="2862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13" name="Conector recto de flecha 12"/>
            <p:cNvCxnSpPr>
              <a:stCxn id="11" idx="0"/>
            </p:cNvCxnSpPr>
            <p:nvPr/>
          </p:nvCxnSpPr>
          <p:spPr bwMode="auto">
            <a:xfrm flipV="1">
              <a:off x="6474258" y="3017837"/>
              <a:ext cx="1156854" cy="1009149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Conector recto de flecha 29"/>
            <p:cNvCxnSpPr>
              <a:stCxn id="11" idx="0"/>
            </p:cNvCxnSpPr>
            <p:nvPr/>
          </p:nvCxnSpPr>
          <p:spPr bwMode="auto">
            <a:xfrm flipH="1" flipV="1">
              <a:off x="5421312" y="3017837"/>
              <a:ext cx="1052946" cy="1009149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2" name="Imagen 31" descr="ket_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712" y="1493837"/>
              <a:ext cx="444500" cy="469900"/>
            </a:xfrm>
            <a:prstGeom prst="rect">
              <a:avLst/>
            </a:prstGeom>
          </p:spPr>
        </p:pic>
        <p:pic>
          <p:nvPicPr>
            <p:cNvPr id="34" name="Imagen 33" descr="ket_0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912" y="1341437"/>
              <a:ext cx="4445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13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7631112" y="6904037"/>
            <a:ext cx="1975371" cy="408915"/>
            <a:chOff x="7560741" y="7105917"/>
            <a:chExt cx="1975371" cy="408915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741" y="7105917"/>
              <a:ext cx="375171" cy="375171"/>
            </a:xfrm>
            <a:prstGeom prst="rect">
              <a:avLst/>
            </a:prstGeom>
          </p:spPr>
        </p:pic>
        <p:sp>
          <p:nvSpPr>
            <p:cNvPr id="33" name="Text Box 2"/>
            <p:cNvSpPr txBox="1">
              <a:spLocks noChangeArrowheads="1"/>
            </p:cNvSpPr>
            <p:nvPr/>
          </p:nvSpPr>
          <p:spPr bwMode="auto">
            <a:xfrm>
              <a:off x="7859712" y="7114437"/>
              <a:ext cx="1676400" cy="400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00800" tIns="50400" rIns="100800" bIns="50400"/>
            <a:lstStyle>
              <a:lvl1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eaLnBrk="0"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4025" algn="l"/>
                  <a:tab pos="909638" algn="l"/>
                  <a:tab pos="1365250" algn="l"/>
                  <a:tab pos="1820863" algn="l"/>
                  <a:tab pos="2276475" algn="l"/>
                  <a:tab pos="2732088" algn="l"/>
                  <a:tab pos="3187700" algn="l"/>
                  <a:tab pos="3643313" algn="l"/>
                  <a:tab pos="4098925" algn="l"/>
                  <a:tab pos="4554538" algn="l"/>
                  <a:tab pos="5010150" algn="l"/>
                  <a:tab pos="5465763" algn="l"/>
                  <a:tab pos="5921375" algn="l"/>
                  <a:tab pos="6376988" algn="l"/>
                  <a:tab pos="6832600" algn="l"/>
                  <a:tab pos="7288213" algn="l"/>
                  <a:tab pos="7743825" algn="l"/>
                  <a:tab pos="8199438" algn="l"/>
                  <a:tab pos="8655050" algn="l"/>
                  <a:tab pos="9110663" algn="l"/>
                </a:tabLst>
                <a:defRPr>
                  <a:solidFill>
                    <a:schemeClr val="bg1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450"/>
                </a:spcBef>
                <a:buClrTx/>
                <a:buFontTx/>
                <a:buNone/>
                <a:defRPr/>
              </a:pPr>
              <a:r>
                <a:rPr lang="en-US" sz="1600" i="1" dirty="0">
                  <a:solidFill>
                    <a:schemeClr val="accent2">
                      <a:lumMod val="75000"/>
                    </a:schemeClr>
                  </a:solidFill>
                  <a:latin typeface="Verdana"/>
                  <a:cs typeface="Verdana"/>
                </a:rPr>
                <a:t>@</a:t>
              </a:r>
              <a:r>
                <a:rPr lang="en-US" sz="1600" i="1" dirty="0" err="1">
                  <a:solidFill>
                    <a:schemeClr val="accent2">
                      <a:lumMod val="75000"/>
                    </a:schemeClr>
                  </a:solidFill>
                  <a:latin typeface="Verdana"/>
                  <a:cs typeface="Verdana"/>
                </a:rPr>
                <a:t>faherreraur</a:t>
              </a:r>
              <a:endParaRPr lang="en-US" sz="1600" i="1" dirty="0">
                <a:solidFill>
                  <a:schemeClr val="accent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</p:grpSp>
      <p:sp>
        <p:nvSpPr>
          <p:cNvPr id="223237" name="Rectángulo 2"/>
          <p:cNvSpPr>
            <a:spLocks noChangeArrowheads="1"/>
          </p:cNvSpPr>
          <p:nvPr/>
        </p:nvSpPr>
        <p:spPr bwMode="auto">
          <a:xfrm>
            <a:off x="0" y="2636837"/>
            <a:ext cx="10080625" cy="138827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rgbClr val="191966"/>
                </a:solidFill>
                <a:latin typeface="Comic Sans MS"/>
                <a:cs typeface="Comic Sans MS"/>
              </a:rPr>
              <a:t>Atoms</a:t>
            </a:r>
            <a:r>
              <a:rPr lang="es-ES" sz="4600" dirty="0">
                <a:solidFill>
                  <a:srgbClr val="191966"/>
                </a:solidFill>
                <a:latin typeface="Comic Sans MS"/>
                <a:cs typeface="Comic Sans MS"/>
              </a:rPr>
              <a:t>, </a:t>
            </a:r>
            <a:r>
              <a:rPr lang="es-ES" sz="4600" dirty="0" err="1">
                <a:solidFill>
                  <a:srgbClr val="191966"/>
                </a:solidFill>
                <a:latin typeface="Comic Sans MS"/>
                <a:cs typeface="Comic Sans MS"/>
              </a:rPr>
              <a:t>molecules</a:t>
            </a:r>
            <a:r>
              <a:rPr lang="es-ES" sz="4600" dirty="0">
                <a:solidFill>
                  <a:srgbClr val="191966"/>
                </a:solidFill>
                <a:latin typeface="Comic Sans MS"/>
                <a:cs typeface="Comic Sans MS"/>
              </a:rPr>
              <a:t> and Light: </a:t>
            </a:r>
          </a:p>
          <a:p>
            <a:pPr algn="ctr"/>
            <a:r>
              <a:rPr lang="es-ES" sz="4400" dirty="0" err="1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the</a:t>
            </a:r>
            <a:r>
              <a:rPr lang="es-ES" sz="44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400" dirty="0" err="1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future</a:t>
            </a:r>
            <a:r>
              <a:rPr lang="es-ES" sz="44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 of </a:t>
            </a:r>
            <a:r>
              <a:rPr lang="es-ES" sz="4400" dirty="0" err="1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the</a:t>
            </a:r>
            <a:r>
              <a:rPr lang="es-ES" sz="4400" dirty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 quantum </a:t>
            </a:r>
            <a:r>
              <a:rPr lang="es-ES" sz="4400" dirty="0" err="1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revolution</a:t>
            </a:r>
            <a:endParaRPr lang="es-ES" sz="4400" dirty="0">
              <a:solidFill>
                <a:schemeClr val="accent2">
                  <a:lumMod val="75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2" y="122237"/>
            <a:ext cx="1760220" cy="213360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912" y="28912"/>
            <a:ext cx="4354513" cy="23031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2112" y="6980237"/>
            <a:ext cx="2523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450"/>
              </a:spcBef>
              <a:buClrTx/>
              <a:buFontTx/>
              <a:buNone/>
              <a:defRPr/>
            </a:pPr>
            <a:r>
              <a:rPr lang="en-US" sz="1600" dirty="0">
                <a:solidFill>
                  <a:srgbClr val="000090"/>
                </a:solidFill>
                <a:latin typeface="Verdana"/>
                <a:cs typeface="Verdana"/>
              </a:rPr>
              <a:t>http://</a:t>
            </a:r>
            <a:r>
              <a:rPr lang="en-US" sz="1600" dirty="0" err="1">
                <a:solidFill>
                  <a:srgbClr val="000090"/>
                </a:solidFill>
                <a:latin typeface="Verdana"/>
                <a:cs typeface="Verdana"/>
              </a:rPr>
              <a:t>fherreralab.com</a:t>
            </a:r>
            <a:endParaRPr lang="en-US" sz="1600" dirty="0">
              <a:solidFill>
                <a:srgbClr val="000090"/>
              </a:solidFill>
              <a:latin typeface="Verdana"/>
              <a:cs typeface="Verdana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315" y="5150807"/>
            <a:ext cx="3261005" cy="1448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818" y="4800833"/>
            <a:ext cx="2780094" cy="17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99"/>
    </mc:Choice>
    <mc:Fallback xmlns="">
      <p:transition xmlns:p14="http://schemas.microsoft.com/office/powerpoint/2010/main" advTm="1149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¿Cómo calcula?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34" y="2317836"/>
            <a:ext cx="3266486" cy="19888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11" l="2222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380860" flipH="1" flipV="1">
            <a:off x="272311" y="1750493"/>
            <a:ext cx="3708070" cy="3208234"/>
          </a:xfrm>
          <a:prstGeom prst="rect">
            <a:avLst/>
          </a:prstGeom>
        </p:spPr>
      </p:pic>
      <p:grpSp>
        <p:nvGrpSpPr>
          <p:cNvPr id="7" name="Agrupar 6"/>
          <p:cNvGrpSpPr/>
          <p:nvPr/>
        </p:nvGrpSpPr>
        <p:grpSpPr>
          <a:xfrm>
            <a:off x="3744912" y="5151437"/>
            <a:ext cx="2532564" cy="1738779"/>
            <a:chOff x="3744912" y="5151437"/>
            <a:chExt cx="2532564" cy="1738779"/>
          </a:xfrm>
        </p:grpSpPr>
        <p:sp>
          <p:nvSpPr>
            <p:cNvPr id="16" name="CuadroTexto 15"/>
            <p:cNvSpPr txBox="1"/>
            <p:nvPr/>
          </p:nvSpPr>
          <p:spPr>
            <a:xfrm>
              <a:off x="3744912" y="6218237"/>
              <a:ext cx="2532564" cy="671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dirty="0">
                  <a:solidFill>
                    <a:schemeClr val="tx1"/>
                  </a:solidFill>
                  <a:latin typeface="Comic Sans MS"/>
                  <a:cs typeface="Comic Sans MS"/>
                </a:rPr>
                <a:t>15 = </a:t>
              </a:r>
              <a:r>
                <a:rPr lang="es-ES" sz="4000" dirty="0">
                  <a:solidFill>
                    <a:srgbClr val="FF0000"/>
                  </a:solidFill>
                  <a:latin typeface="Comic Sans MS"/>
                  <a:cs typeface="Comic Sans MS"/>
                </a:rPr>
                <a:t>5</a:t>
              </a:r>
              <a:r>
                <a:rPr lang="es-ES" sz="4000" dirty="0">
                  <a:solidFill>
                    <a:schemeClr val="tx1"/>
                  </a:solidFill>
                  <a:latin typeface="Comic Sans MS"/>
                  <a:cs typeface="Comic Sans MS"/>
                </a:rPr>
                <a:t> x </a:t>
              </a:r>
              <a:r>
                <a:rPr lang="es-ES" sz="4000" dirty="0">
                  <a:solidFill>
                    <a:srgbClr val="0000FF"/>
                  </a:solidFill>
                  <a:latin typeface="Comic Sans MS"/>
                  <a:cs typeface="Comic Sans MS"/>
                </a:rPr>
                <a:t>3</a:t>
              </a:r>
            </a:p>
          </p:txBody>
        </p:sp>
        <p:sp>
          <p:nvSpPr>
            <p:cNvPr id="3" name="Flecha abajo 2"/>
            <p:cNvSpPr/>
            <p:nvPr/>
          </p:nvSpPr>
          <p:spPr bwMode="auto">
            <a:xfrm>
              <a:off x="4735512" y="5151437"/>
              <a:ext cx="609600" cy="990600"/>
            </a:xfrm>
            <a:prstGeom prst="down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997" y="1689139"/>
            <a:ext cx="3025325" cy="35473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312" y="5684837"/>
            <a:ext cx="3411474" cy="146461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3516312" y="2255837"/>
            <a:ext cx="5334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19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How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does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it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compute?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34" y="2317836"/>
            <a:ext cx="3266486" cy="19888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11" l="2222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380860" flipH="1" flipV="1">
            <a:off x="272311" y="1750493"/>
            <a:ext cx="3708070" cy="3208234"/>
          </a:xfrm>
          <a:prstGeom prst="rect">
            <a:avLst/>
          </a:prstGeom>
        </p:spPr>
      </p:pic>
      <p:grpSp>
        <p:nvGrpSpPr>
          <p:cNvPr id="7" name="Agrupar 6"/>
          <p:cNvGrpSpPr/>
          <p:nvPr/>
        </p:nvGrpSpPr>
        <p:grpSpPr>
          <a:xfrm>
            <a:off x="3744912" y="5151437"/>
            <a:ext cx="2532564" cy="1738779"/>
            <a:chOff x="3744912" y="5151437"/>
            <a:chExt cx="2532564" cy="1738779"/>
          </a:xfrm>
        </p:grpSpPr>
        <p:sp>
          <p:nvSpPr>
            <p:cNvPr id="16" name="CuadroTexto 15"/>
            <p:cNvSpPr txBox="1"/>
            <p:nvPr/>
          </p:nvSpPr>
          <p:spPr>
            <a:xfrm>
              <a:off x="3744912" y="6218237"/>
              <a:ext cx="2532564" cy="671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dirty="0">
                  <a:solidFill>
                    <a:schemeClr val="tx1"/>
                  </a:solidFill>
                  <a:latin typeface="Comic Sans MS"/>
                  <a:cs typeface="Comic Sans MS"/>
                </a:rPr>
                <a:t>15 = </a:t>
              </a:r>
              <a:r>
                <a:rPr lang="es-ES" sz="4000" dirty="0">
                  <a:solidFill>
                    <a:srgbClr val="FF0000"/>
                  </a:solidFill>
                  <a:latin typeface="Comic Sans MS"/>
                  <a:cs typeface="Comic Sans MS"/>
                </a:rPr>
                <a:t>5</a:t>
              </a:r>
              <a:r>
                <a:rPr lang="es-ES" sz="4000" dirty="0">
                  <a:solidFill>
                    <a:schemeClr val="tx1"/>
                  </a:solidFill>
                  <a:latin typeface="Comic Sans MS"/>
                  <a:cs typeface="Comic Sans MS"/>
                </a:rPr>
                <a:t> x </a:t>
              </a:r>
              <a:r>
                <a:rPr lang="es-ES" sz="4000" dirty="0">
                  <a:solidFill>
                    <a:srgbClr val="0000FF"/>
                  </a:solidFill>
                  <a:latin typeface="Comic Sans MS"/>
                  <a:cs typeface="Comic Sans MS"/>
                </a:rPr>
                <a:t>3</a:t>
              </a:r>
            </a:p>
          </p:txBody>
        </p:sp>
        <p:sp>
          <p:nvSpPr>
            <p:cNvPr id="3" name="Flecha abajo 2"/>
            <p:cNvSpPr/>
            <p:nvPr/>
          </p:nvSpPr>
          <p:spPr bwMode="auto">
            <a:xfrm>
              <a:off x="4735512" y="5151437"/>
              <a:ext cx="609600" cy="990600"/>
            </a:xfrm>
            <a:prstGeom prst="down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997" y="1689139"/>
            <a:ext cx="3025325" cy="35473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312" y="5684837"/>
            <a:ext cx="3411474" cy="146461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 bwMode="auto">
          <a:xfrm>
            <a:off x="3516312" y="2255837"/>
            <a:ext cx="5334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7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112" y="2103437"/>
            <a:ext cx="5027612" cy="3345647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Computación cuántica comercial</a:t>
            </a:r>
          </a:p>
        </p:txBody>
      </p:sp>
      <p:sp>
        <p:nvSpPr>
          <p:cNvPr id="12" name="Elipse 11"/>
          <p:cNvSpPr/>
          <p:nvPr/>
        </p:nvSpPr>
        <p:spPr bwMode="auto">
          <a:xfrm>
            <a:off x="5268912" y="3094037"/>
            <a:ext cx="1447800" cy="1524000"/>
          </a:xfrm>
          <a:prstGeom prst="ellipse">
            <a:avLst/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cxnSp>
        <p:nvCxnSpPr>
          <p:cNvPr id="14" name="Conector recto 13"/>
          <p:cNvCxnSpPr>
            <a:stCxn id="12" idx="2"/>
          </p:cNvCxnSpPr>
          <p:nvPr/>
        </p:nvCxnSpPr>
        <p:spPr bwMode="auto">
          <a:xfrm flipH="1" flipV="1">
            <a:off x="3668712" y="1493837"/>
            <a:ext cx="1600200" cy="23622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onector recto 16"/>
          <p:cNvCxnSpPr>
            <a:endCxn id="12" idx="2"/>
          </p:cNvCxnSpPr>
          <p:nvPr/>
        </p:nvCxnSpPr>
        <p:spPr bwMode="auto">
          <a:xfrm flipV="1">
            <a:off x="3592512" y="3856037"/>
            <a:ext cx="1676400" cy="18288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341437"/>
            <a:ext cx="3376612" cy="4502150"/>
          </a:xfrm>
          <a:prstGeom prst="roundRect">
            <a:avLst>
              <a:gd name="adj" fmla="val 11151"/>
            </a:avLst>
          </a:prstGeom>
          <a:ln w="38100" cmpd="sng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4"/>
          <a:srcRect t="21376" b="19078"/>
          <a:stretch/>
        </p:blipFill>
        <p:spPr>
          <a:xfrm>
            <a:off x="553879" y="6294437"/>
            <a:ext cx="2429033" cy="81268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912" y="6370637"/>
            <a:ext cx="1839913" cy="73596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712" y="5837237"/>
            <a:ext cx="1570038" cy="157003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7"/>
          <a:srcRect t="18830" b="17179"/>
          <a:stretch/>
        </p:blipFill>
        <p:spPr>
          <a:xfrm>
            <a:off x="7326312" y="5837237"/>
            <a:ext cx="2540000" cy="16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112" y="2103437"/>
            <a:ext cx="5027612" cy="3345647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Commercial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quantum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computing</a:t>
            </a:r>
            <a:endParaRPr lang="es-ES" sz="4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12" name="Elipse 11"/>
          <p:cNvSpPr/>
          <p:nvPr/>
        </p:nvSpPr>
        <p:spPr bwMode="auto">
          <a:xfrm>
            <a:off x="5268912" y="3094037"/>
            <a:ext cx="1447800" cy="1524000"/>
          </a:xfrm>
          <a:prstGeom prst="ellipse">
            <a:avLst/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cxnSp>
        <p:nvCxnSpPr>
          <p:cNvPr id="14" name="Conector recto 13"/>
          <p:cNvCxnSpPr>
            <a:stCxn id="12" idx="2"/>
          </p:cNvCxnSpPr>
          <p:nvPr/>
        </p:nvCxnSpPr>
        <p:spPr bwMode="auto">
          <a:xfrm flipH="1" flipV="1">
            <a:off x="3668712" y="1493837"/>
            <a:ext cx="1600200" cy="23622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onector recto 16"/>
          <p:cNvCxnSpPr>
            <a:endCxn id="12" idx="2"/>
          </p:cNvCxnSpPr>
          <p:nvPr/>
        </p:nvCxnSpPr>
        <p:spPr bwMode="auto">
          <a:xfrm flipV="1">
            <a:off x="3592512" y="3856037"/>
            <a:ext cx="1676400" cy="18288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341437"/>
            <a:ext cx="3376612" cy="4502150"/>
          </a:xfrm>
          <a:prstGeom prst="roundRect">
            <a:avLst>
              <a:gd name="adj" fmla="val 11151"/>
            </a:avLst>
          </a:prstGeom>
          <a:ln w="38100" cmpd="sng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4"/>
          <a:srcRect t="21376" b="19078"/>
          <a:stretch/>
        </p:blipFill>
        <p:spPr>
          <a:xfrm>
            <a:off x="553879" y="6294437"/>
            <a:ext cx="2429033" cy="81268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912" y="6370637"/>
            <a:ext cx="1839913" cy="73596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712" y="5837237"/>
            <a:ext cx="1570038" cy="157003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7"/>
          <a:srcRect t="18830" b="17179"/>
          <a:stretch/>
        </p:blipFill>
        <p:spPr>
          <a:xfrm>
            <a:off x="7326312" y="5837237"/>
            <a:ext cx="2540000" cy="16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2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080625" cy="775695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992312" y="122237"/>
            <a:ext cx="7786719" cy="816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5000" dirty="0">
                <a:latin typeface="Comic Sans MS"/>
                <a:cs typeface="Comic Sans MS"/>
              </a:rPr>
              <a:t>Entrelazamiento Cuántico</a:t>
            </a:r>
          </a:p>
        </p:txBody>
      </p:sp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3287712" y="884237"/>
            <a:ext cx="6346826" cy="6719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s-ES" sz="4000" dirty="0">
                <a:solidFill>
                  <a:srgbClr val="FFFFFF"/>
                </a:solidFill>
                <a:latin typeface="Comic Sans MS"/>
                <a:cs typeface="Comic Sans MS"/>
              </a:rPr>
              <a:t>La clave de éxito</a:t>
            </a:r>
          </a:p>
        </p:txBody>
      </p:sp>
    </p:spTree>
    <p:extLst>
      <p:ext uri="{BB962C8B-B14F-4D97-AF65-F5344CB8AC3E}">
        <p14:creationId xmlns:p14="http://schemas.microsoft.com/office/powerpoint/2010/main" val="3885400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080625" cy="775695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535986" y="122237"/>
            <a:ext cx="7076326" cy="816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5000" dirty="0">
                <a:latin typeface="Comic Sans MS"/>
                <a:cs typeface="Comic Sans MS"/>
              </a:rPr>
              <a:t>Quantum </a:t>
            </a:r>
            <a:r>
              <a:rPr lang="es-ES" sz="5000" dirty="0" err="1">
                <a:latin typeface="Comic Sans MS"/>
                <a:cs typeface="Comic Sans MS"/>
              </a:rPr>
              <a:t>entanglement</a:t>
            </a:r>
            <a:endParaRPr lang="es-ES" sz="5000" dirty="0">
              <a:latin typeface="Comic Sans MS"/>
              <a:cs typeface="Comic Sans MS"/>
            </a:endParaRPr>
          </a:p>
        </p:txBody>
      </p:sp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3287712" y="884237"/>
            <a:ext cx="6346826" cy="6719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s-ES" sz="4000" dirty="0" err="1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lang="es-ES" sz="4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lang="es-ES" sz="4000" dirty="0" err="1">
                <a:solidFill>
                  <a:srgbClr val="FFFFFF"/>
                </a:solidFill>
                <a:latin typeface="Comic Sans MS"/>
                <a:cs typeface="Comic Sans MS"/>
              </a:rPr>
              <a:t>key</a:t>
            </a:r>
            <a:r>
              <a:rPr lang="es-ES" sz="4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lang="es-ES" sz="4000" dirty="0" err="1">
                <a:solidFill>
                  <a:srgbClr val="FFFFFF"/>
                </a:solidFill>
                <a:latin typeface="Comic Sans MS"/>
                <a:cs typeface="Comic Sans MS"/>
              </a:rPr>
              <a:t>for</a:t>
            </a:r>
            <a:r>
              <a:rPr lang="es-ES" sz="4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lang="es-ES" sz="4000" dirty="0" err="1">
                <a:solidFill>
                  <a:srgbClr val="FFFFFF"/>
                </a:solidFill>
                <a:latin typeface="Comic Sans MS"/>
                <a:cs typeface="Comic Sans MS"/>
              </a:rPr>
              <a:t>success</a:t>
            </a:r>
            <a:endParaRPr lang="es-ES" sz="4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224164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Entrelazamiento Cuántico</a:t>
            </a:r>
          </a:p>
        </p:txBody>
      </p:sp>
      <p:sp>
        <p:nvSpPr>
          <p:cNvPr id="4" name="Elipse 3"/>
          <p:cNvSpPr/>
          <p:nvPr/>
        </p:nvSpPr>
        <p:spPr bwMode="auto">
          <a:xfrm>
            <a:off x="2830512" y="3551237"/>
            <a:ext cx="990600" cy="9906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" name="Elipse 6"/>
          <p:cNvSpPr/>
          <p:nvPr/>
        </p:nvSpPr>
        <p:spPr bwMode="auto">
          <a:xfrm>
            <a:off x="6107112" y="3551237"/>
            <a:ext cx="990600" cy="990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grpSp>
        <p:nvGrpSpPr>
          <p:cNvPr id="32" name="Agrupar 31"/>
          <p:cNvGrpSpPr/>
          <p:nvPr/>
        </p:nvGrpSpPr>
        <p:grpSpPr>
          <a:xfrm>
            <a:off x="3744912" y="4618037"/>
            <a:ext cx="2514600" cy="2286000"/>
            <a:chOff x="3668712" y="4541838"/>
            <a:chExt cx="2514600" cy="2286000"/>
          </a:xfrm>
        </p:grpSpPr>
        <p:sp>
          <p:nvSpPr>
            <p:cNvPr id="3" name="Acorde 2"/>
            <p:cNvSpPr/>
            <p:nvPr/>
          </p:nvSpPr>
          <p:spPr bwMode="auto">
            <a:xfrm rot="16200000">
              <a:off x="4125912" y="5380038"/>
              <a:ext cx="1447800" cy="1447799"/>
            </a:xfrm>
            <a:prstGeom prst="chord">
              <a:avLst>
                <a:gd name="adj1" fmla="val 5347075"/>
                <a:gd name="adj2" fmla="val 16200000"/>
              </a:avLst>
            </a:prstGeom>
            <a:solidFill>
              <a:schemeClr val="bg1"/>
            </a:solidFill>
            <a:ln w="38100" cmpd="sng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6" name="Conector recto de flecha 5"/>
            <p:cNvCxnSpPr>
              <a:stCxn id="3" idx="2"/>
            </p:cNvCxnSpPr>
            <p:nvPr/>
          </p:nvCxnSpPr>
          <p:spPr bwMode="auto">
            <a:xfrm flipH="1" flipV="1">
              <a:off x="3668712" y="4541838"/>
              <a:ext cx="1181058" cy="155652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Conector recto de flecha 8"/>
            <p:cNvCxnSpPr>
              <a:stCxn id="3" idx="2"/>
            </p:cNvCxnSpPr>
            <p:nvPr/>
          </p:nvCxnSpPr>
          <p:spPr bwMode="auto">
            <a:xfrm flipV="1">
              <a:off x="4849770" y="4541838"/>
              <a:ext cx="1333542" cy="155652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Rectángulo 12"/>
          <p:cNvSpPr/>
          <p:nvPr/>
        </p:nvSpPr>
        <p:spPr>
          <a:xfrm>
            <a:off x="849312" y="4922837"/>
            <a:ext cx="967270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Alice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8393112" y="4922837"/>
            <a:ext cx="767996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Bob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3135312" y="3779837"/>
            <a:ext cx="357865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1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6381104" y="3779837"/>
            <a:ext cx="419481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2</a:t>
            </a:r>
          </a:p>
        </p:txBody>
      </p:sp>
      <p:cxnSp>
        <p:nvCxnSpPr>
          <p:cNvPr id="24" name="Conector curvado 23"/>
          <p:cNvCxnSpPr>
            <a:stCxn id="4" idx="7"/>
            <a:endCxn id="7" idx="3"/>
          </p:cNvCxnSpPr>
          <p:nvPr/>
        </p:nvCxnSpPr>
        <p:spPr bwMode="auto">
          <a:xfrm rot="16200000" flipH="1">
            <a:off x="4613882" y="2758467"/>
            <a:ext cx="700460" cy="2576140"/>
          </a:xfrm>
          <a:prstGeom prst="curvedConnector5">
            <a:avLst>
              <a:gd name="adj1" fmla="val -32636"/>
              <a:gd name="adj2" fmla="val 50000"/>
              <a:gd name="adj3" fmla="val 132636"/>
            </a:avLst>
          </a:prstGeom>
          <a:solidFill>
            <a:srgbClr val="00B8FF"/>
          </a:solidFill>
          <a:ln w="38100" cap="flat" cmpd="sng" algn="ctr">
            <a:solidFill>
              <a:srgbClr val="FF8000"/>
            </a:solidFill>
            <a:prstDash val="dash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ángulo 30"/>
          <p:cNvSpPr/>
          <p:nvPr/>
        </p:nvSpPr>
        <p:spPr>
          <a:xfrm>
            <a:off x="4278312" y="6904037"/>
            <a:ext cx="1339905" cy="498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Fuente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2525712" y="1265237"/>
            <a:ext cx="4648200" cy="1066800"/>
            <a:chOff x="2525712" y="1570037"/>
            <a:chExt cx="4648200" cy="1066800"/>
          </a:xfrm>
        </p:grpSpPr>
        <p:sp>
          <p:nvSpPr>
            <p:cNvPr id="33" name="Rectángulo 32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4" name="Rectángulo 33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5" name="Rectángulo 34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6" name="Rectángulo 35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45" name="Agrupar 44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41" name="Imagen 40" descr="ket_Psi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42" name="Imagen 41" descr="=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46" name="Imagen 45" descr="+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l="26976" r="9416"/>
          <a:stretch/>
        </p:blipFill>
        <p:spPr>
          <a:xfrm>
            <a:off x="141219" y="2941637"/>
            <a:ext cx="2363828" cy="1905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/>
          <a:srcRect l="20041" r="10637"/>
          <a:stretch/>
        </p:blipFill>
        <p:spPr>
          <a:xfrm>
            <a:off x="7568586" y="2941637"/>
            <a:ext cx="234772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7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Quantum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Entanglement</a:t>
            </a:r>
            <a:endParaRPr lang="es-ES" sz="4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4" name="Elipse 3"/>
          <p:cNvSpPr/>
          <p:nvPr/>
        </p:nvSpPr>
        <p:spPr bwMode="auto">
          <a:xfrm>
            <a:off x="2830512" y="3551237"/>
            <a:ext cx="990600" cy="990600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" name="Elipse 6"/>
          <p:cNvSpPr/>
          <p:nvPr/>
        </p:nvSpPr>
        <p:spPr bwMode="auto">
          <a:xfrm>
            <a:off x="6107112" y="3551237"/>
            <a:ext cx="990600" cy="990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grpSp>
        <p:nvGrpSpPr>
          <p:cNvPr id="32" name="Agrupar 31"/>
          <p:cNvGrpSpPr/>
          <p:nvPr/>
        </p:nvGrpSpPr>
        <p:grpSpPr>
          <a:xfrm>
            <a:off x="3744912" y="4618037"/>
            <a:ext cx="2514600" cy="2286000"/>
            <a:chOff x="3668712" y="4541838"/>
            <a:chExt cx="2514600" cy="2286000"/>
          </a:xfrm>
        </p:grpSpPr>
        <p:sp>
          <p:nvSpPr>
            <p:cNvPr id="3" name="Acorde 2"/>
            <p:cNvSpPr/>
            <p:nvPr/>
          </p:nvSpPr>
          <p:spPr bwMode="auto">
            <a:xfrm rot="16200000">
              <a:off x="4125912" y="5380038"/>
              <a:ext cx="1447800" cy="1447799"/>
            </a:xfrm>
            <a:prstGeom prst="chord">
              <a:avLst>
                <a:gd name="adj1" fmla="val 5347075"/>
                <a:gd name="adj2" fmla="val 16200000"/>
              </a:avLst>
            </a:prstGeom>
            <a:solidFill>
              <a:schemeClr val="bg1"/>
            </a:solidFill>
            <a:ln w="38100" cmpd="sng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cxnSp>
          <p:nvCxnSpPr>
            <p:cNvPr id="6" name="Conector recto de flecha 5"/>
            <p:cNvCxnSpPr>
              <a:stCxn id="3" idx="2"/>
            </p:cNvCxnSpPr>
            <p:nvPr/>
          </p:nvCxnSpPr>
          <p:spPr bwMode="auto">
            <a:xfrm flipH="1" flipV="1">
              <a:off x="3668712" y="4541838"/>
              <a:ext cx="1181058" cy="155652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Conector recto de flecha 8"/>
            <p:cNvCxnSpPr>
              <a:stCxn id="3" idx="2"/>
            </p:cNvCxnSpPr>
            <p:nvPr/>
          </p:nvCxnSpPr>
          <p:spPr bwMode="auto">
            <a:xfrm flipV="1">
              <a:off x="4849770" y="4541838"/>
              <a:ext cx="1333542" cy="155652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Rectángulo 12"/>
          <p:cNvSpPr/>
          <p:nvPr/>
        </p:nvSpPr>
        <p:spPr>
          <a:xfrm>
            <a:off x="849312" y="4922837"/>
            <a:ext cx="967270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Alice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8393112" y="4922837"/>
            <a:ext cx="767996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Bob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3135312" y="3779837"/>
            <a:ext cx="357865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1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6381104" y="3779837"/>
            <a:ext cx="419481" cy="527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2</a:t>
            </a:r>
          </a:p>
        </p:txBody>
      </p:sp>
      <p:cxnSp>
        <p:nvCxnSpPr>
          <p:cNvPr id="24" name="Conector curvado 23"/>
          <p:cNvCxnSpPr>
            <a:stCxn id="4" idx="7"/>
            <a:endCxn id="7" idx="3"/>
          </p:cNvCxnSpPr>
          <p:nvPr/>
        </p:nvCxnSpPr>
        <p:spPr bwMode="auto">
          <a:xfrm rot="16200000" flipH="1">
            <a:off x="4613882" y="2758467"/>
            <a:ext cx="700460" cy="2576140"/>
          </a:xfrm>
          <a:prstGeom prst="curvedConnector5">
            <a:avLst>
              <a:gd name="adj1" fmla="val -32636"/>
              <a:gd name="adj2" fmla="val 50000"/>
              <a:gd name="adj3" fmla="val 132636"/>
            </a:avLst>
          </a:prstGeom>
          <a:solidFill>
            <a:srgbClr val="00B8FF"/>
          </a:solidFill>
          <a:ln w="38100" cap="flat" cmpd="sng" algn="ctr">
            <a:solidFill>
              <a:srgbClr val="FF8000"/>
            </a:solidFill>
            <a:prstDash val="dash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ángulo 30"/>
          <p:cNvSpPr/>
          <p:nvPr/>
        </p:nvSpPr>
        <p:spPr>
          <a:xfrm>
            <a:off x="4266829" y="6904037"/>
            <a:ext cx="1362873" cy="498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Source</a:t>
            </a:r>
            <a:endParaRPr lang="es-ES" sz="28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grpSp>
        <p:nvGrpSpPr>
          <p:cNvPr id="12" name="Agrupar 11"/>
          <p:cNvGrpSpPr/>
          <p:nvPr/>
        </p:nvGrpSpPr>
        <p:grpSpPr>
          <a:xfrm>
            <a:off x="2525712" y="1265237"/>
            <a:ext cx="4648200" cy="1066800"/>
            <a:chOff x="2525712" y="1570037"/>
            <a:chExt cx="4648200" cy="1066800"/>
          </a:xfrm>
        </p:grpSpPr>
        <p:sp>
          <p:nvSpPr>
            <p:cNvPr id="33" name="Rectángulo 32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4" name="Rectángulo 33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5" name="Rectángulo 34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6" name="Rectángulo 35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45" name="Agrupar 44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41" name="Imagen 40" descr="ket_Psi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42" name="Imagen 41" descr="=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46" name="Imagen 45" descr="+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l="26976" r="9416"/>
          <a:stretch/>
        </p:blipFill>
        <p:spPr>
          <a:xfrm>
            <a:off x="141219" y="2941637"/>
            <a:ext cx="2363828" cy="1905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/>
          <a:srcRect l="20041" r="10637"/>
          <a:stretch/>
        </p:blipFill>
        <p:spPr>
          <a:xfrm>
            <a:off x="7568586" y="2941637"/>
            <a:ext cx="234772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Análisis Cruzado</a:t>
            </a:r>
          </a:p>
        </p:txBody>
      </p:sp>
      <p:sp>
        <p:nvSpPr>
          <p:cNvPr id="33" name="Rectángulo 32"/>
          <p:cNvSpPr/>
          <p:nvPr/>
        </p:nvSpPr>
        <p:spPr bwMode="auto">
          <a:xfrm>
            <a:off x="2222181" y="3153281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4203381" y="3153281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4203381" y="4213748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2222181" y="4172822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1616076" y="1745108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3745866" y="1745108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2222181" y="5210000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203381" y="52276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2222181" y="6218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4203381" y="6218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4" name="Igual 13"/>
          <p:cNvSpPr/>
          <p:nvPr/>
        </p:nvSpPr>
        <p:spPr bwMode="auto">
          <a:xfrm>
            <a:off x="5707327" y="6370637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Igual 51"/>
          <p:cNvSpPr/>
          <p:nvPr/>
        </p:nvSpPr>
        <p:spPr bwMode="auto">
          <a:xfrm>
            <a:off x="5707327" y="5380037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3" name="Igual 52"/>
          <p:cNvSpPr/>
          <p:nvPr/>
        </p:nvSpPr>
        <p:spPr bwMode="auto">
          <a:xfrm>
            <a:off x="5707327" y="4336526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4" name="Igual 53"/>
          <p:cNvSpPr/>
          <p:nvPr/>
        </p:nvSpPr>
        <p:spPr bwMode="auto">
          <a:xfrm>
            <a:off x="5712971" y="3293015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6413189" y="1970703"/>
            <a:ext cx="1827531" cy="84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Resultado </a:t>
            </a:r>
            <a:b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</a:br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Combinado</a:t>
            </a:r>
          </a:p>
        </p:txBody>
      </p:sp>
      <p:sp>
        <p:nvSpPr>
          <p:cNvPr id="3" name="Elipse 2"/>
          <p:cNvSpPr/>
          <p:nvPr/>
        </p:nvSpPr>
        <p:spPr bwMode="auto">
          <a:xfrm>
            <a:off x="7021512" y="5227637"/>
            <a:ext cx="609600" cy="609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Triángulo isósceles 3"/>
          <p:cNvSpPr/>
          <p:nvPr/>
        </p:nvSpPr>
        <p:spPr bwMode="auto">
          <a:xfrm>
            <a:off x="6979949" y="3073885"/>
            <a:ext cx="692727" cy="629752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6" name="Triángulo isósceles 25"/>
          <p:cNvSpPr/>
          <p:nvPr/>
        </p:nvSpPr>
        <p:spPr bwMode="auto">
          <a:xfrm>
            <a:off x="6979949" y="4109197"/>
            <a:ext cx="692727" cy="629752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7" name="Elipse 26"/>
          <p:cNvSpPr/>
          <p:nvPr/>
        </p:nvSpPr>
        <p:spPr bwMode="auto">
          <a:xfrm>
            <a:off x="7021512" y="6218237"/>
            <a:ext cx="609600" cy="609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1939442" y="1265237"/>
            <a:ext cx="967270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Alice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049712" y="1265237"/>
            <a:ext cx="767996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177044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Cross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Analysis</a:t>
            </a:r>
            <a:endParaRPr lang="es-ES" sz="4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2222181" y="3153281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4203381" y="3153281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4203381" y="4213748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2222181" y="4172822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1616076" y="1745108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3745866" y="1745108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2222181" y="5210000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203381" y="52276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2222181" y="6218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4203381" y="6218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4" name="Igual 13"/>
          <p:cNvSpPr/>
          <p:nvPr/>
        </p:nvSpPr>
        <p:spPr bwMode="auto">
          <a:xfrm>
            <a:off x="5707327" y="6370637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Igual 51"/>
          <p:cNvSpPr/>
          <p:nvPr/>
        </p:nvSpPr>
        <p:spPr bwMode="auto">
          <a:xfrm>
            <a:off x="5707327" y="5380037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3" name="Igual 52"/>
          <p:cNvSpPr/>
          <p:nvPr/>
        </p:nvSpPr>
        <p:spPr bwMode="auto">
          <a:xfrm>
            <a:off x="5707327" y="4336526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4" name="Igual 53"/>
          <p:cNvSpPr/>
          <p:nvPr/>
        </p:nvSpPr>
        <p:spPr bwMode="auto">
          <a:xfrm>
            <a:off x="5712971" y="3293015"/>
            <a:ext cx="685800" cy="3810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6494833" y="1970703"/>
            <a:ext cx="1664238" cy="84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err="1">
                <a:solidFill>
                  <a:srgbClr val="0000FF"/>
                </a:solidFill>
                <a:latin typeface="Comic Sans MS"/>
                <a:cs typeface="Comic Sans MS"/>
              </a:rPr>
              <a:t>Combined</a:t>
            </a:r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b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</a:br>
            <a:r>
              <a:rPr lang="es-ES" sz="2600" dirty="0" err="1">
                <a:solidFill>
                  <a:srgbClr val="0000FF"/>
                </a:solidFill>
                <a:latin typeface="Comic Sans MS"/>
                <a:cs typeface="Comic Sans MS"/>
              </a:rPr>
              <a:t>Result</a:t>
            </a:r>
            <a:endParaRPr lang="es-ES" sz="2600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7021512" y="5227637"/>
            <a:ext cx="609600" cy="609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Triángulo isósceles 3"/>
          <p:cNvSpPr/>
          <p:nvPr/>
        </p:nvSpPr>
        <p:spPr bwMode="auto">
          <a:xfrm>
            <a:off x="6979949" y="3073885"/>
            <a:ext cx="692727" cy="629752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6" name="Triángulo isósceles 25"/>
          <p:cNvSpPr/>
          <p:nvPr/>
        </p:nvSpPr>
        <p:spPr bwMode="auto">
          <a:xfrm>
            <a:off x="6979949" y="4109197"/>
            <a:ext cx="692727" cy="629752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7" name="Elipse 26"/>
          <p:cNvSpPr/>
          <p:nvPr/>
        </p:nvSpPr>
        <p:spPr bwMode="auto">
          <a:xfrm>
            <a:off x="7021512" y="6218237"/>
            <a:ext cx="609600" cy="609600"/>
          </a:xfrm>
          <a:prstGeom prst="ellips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1939442" y="1265237"/>
            <a:ext cx="967270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Alice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049712" y="1265237"/>
            <a:ext cx="767996" cy="469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212460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7626" y="30178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¿Confía en los demás?</a:t>
            </a:r>
          </a:p>
        </p:txBody>
      </p:sp>
    </p:spTree>
    <p:extLst>
      <p:ext uri="{BB962C8B-B14F-4D97-AF65-F5344CB8AC3E}">
        <p14:creationId xmlns:p14="http://schemas.microsoft.com/office/powerpoint/2010/main" val="491393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¿Qué está sucediendo?</a:t>
            </a:r>
          </a:p>
        </p:txBody>
      </p:sp>
      <p:sp>
        <p:nvSpPr>
          <p:cNvPr id="33" name="Rectángulo 32"/>
          <p:cNvSpPr/>
          <p:nvPr/>
        </p:nvSpPr>
        <p:spPr bwMode="auto">
          <a:xfrm>
            <a:off x="1150617" y="3153281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8469312" y="313684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8469312" y="48466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1149348" y="48466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544512" y="14938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8012112" y="1493837"/>
            <a:ext cx="1448431" cy="1196528"/>
          </a:xfrm>
          <a:prstGeom prst="rect">
            <a:avLst/>
          </a:prstGeom>
        </p:spPr>
      </p:pic>
      <p:grpSp>
        <p:nvGrpSpPr>
          <p:cNvPr id="21" name="Agrupar 20"/>
          <p:cNvGrpSpPr/>
          <p:nvPr/>
        </p:nvGrpSpPr>
        <p:grpSpPr>
          <a:xfrm>
            <a:off x="2678112" y="2713037"/>
            <a:ext cx="4648200" cy="1066800"/>
            <a:chOff x="2525712" y="1570037"/>
            <a:chExt cx="4648200" cy="1066800"/>
          </a:xfrm>
        </p:grpSpPr>
        <p:sp>
          <p:nvSpPr>
            <p:cNvPr id="22" name="Rectángulo 21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3" name="Rectángulo 22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4" name="Rectángulo 23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5" name="Rectángulo 24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30" name="Agrupar 29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32" name="Imagen 31" descr="ket_Psi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37" name="Imagen 36" descr="=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31" name="Imagen 30" descr="+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grpSp>
        <p:nvGrpSpPr>
          <p:cNvPr id="38" name="Agrupar 37"/>
          <p:cNvGrpSpPr/>
          <p:nvPr/>
        </p:nvGrpSpPr>
        <p:grpSpPr>
          <a:xfrm>
            <a:off x="2678112" y="4465637"/>
            <a:ext cx="4648200" cy="1066800"/>
            <a:chOff x="2525712" y="1570037"/>
            <a:chExt cx="4648200" cy="1066800"/>
          </a:xfrm>
        </p:grpSpPr>
        <p:sp>
          <p:nvSpPr>
            <p:cNvPr id="39" name="Rectángulo 38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0" name="Rectángulo 39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1" name="Rectángulo 40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2" name="Rectángulo 41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48" name="Rectángulo 47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55" name="Agrupar 54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58" name="Imagen 57" descr="ket_Psi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59" name="Imagen 58" descr="=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56" name="Imagen 55" descr="+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sp>
        <p:nvSpPr>
          <p:cNvPr id="7" name="Rectángulo 6"/>
          <p:cNvSpPr/>
          <p:nvPr/>
        </p:nvSpPr>
        <p:spPr bwMode="auto">
          <a:xfrm>
            <a:off x="5649912" y="2560637"/>
            <a:ext cx="1828800" cy="152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0" name="Rectángulo 59"/>
          <p:cNvSpPr/>
          <p:nvPr/>
        </p:nvSpPr>
        <p:spPr bwMode="auto">
          <a:xfrm>
            <a:off x="4125912" y="4389437"/>
            <a:ext cx="1828800" cy="152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7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7" grpId="0" animBg="1"/>
      <p:bldP spid="6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what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is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happening?</a:t>
            </a:r>
          </a:p>
        </p:txBody>
      </p:sp>
      <p:sp>
        <p:nvSpPr>
          <p:cNvPr id="33" name="Rectángulo 32"/>
          <p:cNvSpPr/>
          <p:nvPr/>
        </p:nvSpPr>
        <p:spPr bwMode="auto">
          <a:xfrm>
            <a:off x="1150617" y="3153281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8469312" y="313684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8469312" y="48466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1149348" y="48466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544512" y="14938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8012112" y="1493837"/>
            <a:ext cx="1448431" cy="1196528"/>
          </a:xfrm>
          <a:prstGeom prst="rect">
            <a:avLst/>
          </a:prstGeom>
        </p:spPr>
      </p:pic>
      <p:grpSp>
        <p:nvGrpSpPr>
          <p:cNvPr id="21" name="Agrupar 20"/>
          <p:cNvGrpSpPr/>
          <p:nvPr/>
        </p:nvGrpSpPr>
        <p:grpSpPr>
          <a:xfrm>
            <a:off x="2678112" y="2713037"/>
            <a:ext cx="4648200" cy="1066800"/>
            <a:chOff x="2525712" y="1570037"/>
            <a:chExt cx="4648200" cy="1066800"/>
          </a:xfrm>
        </p:grpSpPr>
        <p:sp>
          <p:nvSpPr>
            <p:cNvPr id="22" name="Rectángulo 21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3" name="Rectángulo 22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4" name="Rectángulo 23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5" name="Rectángulo 24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30" name="Agrupar 29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32" name="Imagen 31" descr="ket_Psi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37" name="Imagen 36" descr="=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31" name="Imagen 30" descr="+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grpSp>
        <p:nvGrpSpPr>
          <p:cNvPr id="38" name="Agrupar 37"/>
          <p:cNvGrpSpPr/>
          <p:nvPr/>
        </p:nvGrpSpPr>
        <p:grpSpPr>
          <a:xfrm>
            <a:off x="2678112" y="4465637"/>
            <a:ext cx="4648200" cy="1066800"/>
            <a:chOff x="2525712" y="1570037"/>
            <a:chExt cx="4648200" cy="1066800"/>
          </a:xfrm>
        </p:grpSpPr>
        <p:sp>
          <p:nvSpPr>
            <p:cNvPr id="39" name="Rectángulo 38"/>
            <p:cNvSpPr/>
            <p:nvPr/>
          </p:nvSpPr>
          <p:spPr bwMode="auto">
            <a:xfrm>
              <a:off x="41259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0" name="Rectángulo 39"/>
            <p:cNvSpPr/>
            <p:nvPr/>
          </p:nvSpPr>
          <p:spPr bwMode="auto">
            <a:xfrm>
              <a:off x="47355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1" name="Rectángulo 40"/>
            <p:cNvSpPr/>
            <p:nvPr/>
          </p:nvSpPr>
          <p:spPr bwMode="auto">
            <a:xfrm>
              <a:off x="6640512" y="2027237"/>
              <a:ext cx="533400" cy="609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2" name="Rectángulo 41"/>
            <p:cNvSpPr/>
            <p:nvPr/>
          </p:nvSpPr>
          <p:spPr bwMode="auto">
            <a:xfrm>
              <a:off x="6030912" y="2027237"/>
              <a:ext cx="533400" cy="6096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4192495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4802095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6107112" y="1576370"/>
              <a:ext cx="357865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1</a:t>
              </a:r>
            </a:p>
          </p:txBody>
        </p:sp>
        <p:sp>
          <p:nvSpPr>
            <p:cNvPr id="48" name="Rectángulo 47"/>
            <p:cNvSpPr/>
            <p:nvPr/>
          </p:nvSpPr>
          <p:spPr>
            <a:xfrm>
              <a:off x="6716712" y="1570037"/>
              <a:ext cx="419481" cy="527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dirty="0">
                  <a:solidFill>
                    <a:schemeClr val="accent2">
                      <a:lumMod val="50000"/>
                    </a:schemeClr>
                  </a:solidFill>
                  <a:latin typeface="Comic Sans MS"/>
                  <a:cs typeface="Comic Sans MS"/>
                </a:rPr>
                <a:t>2</a:t>
              </a:r>
            </a:p>
          </p:txBody>
        </p:sp>
        <p:grpSp>
          <p:nvGrpSpPr>
            <p:cNvPr id="55" name="Agrupar 54"/>
            <p:cNvGrpSpPr/>
            <p:nvPr/>
          </p:nvGrpSpPr>
          <p:grpSpPr>
            <a:xfrm>
              <a:off x="2525712" y="1988135"/>
              <a:ext cx="1219200" cy="572502"/>
              <a:chOff x="1921098" y="1740986"/>
              <a:chExt cx="1219200" cy="572502"/>
            </a:xfrm>
          </p:grpSpPr>
          <p:pic>
            <p:nvPicPr>
              <p:cNvPr id="58" name="Imagen 57" descr="ket_Psi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098" y="1740986"/>
                <a:ext cx="680814" cy="572502"/>
              </a:xfrm>
              <a:prstGeom prst="rect">
                <a:avLst/>
              </a:prstGeom>
            </p:spPr>
          </p:pic>
          <p:pic>
            <p:nvPicPr>
              <p:cNvPr id="59" name="Imagen 58" descr="=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498" y="1979897"/>
                <a:ext cx="304800" cy="127000"/>
              </a:xfrm>
              <a:prstGeom prst="rect">
                <a:avLst/>
              </a:prstGeom>
            </p:spPr>
          </p:pic>
        </p:grpSp>
        <p:pic>
          <p:nvPicPr>
            <p:cNvPr id="56" name="Imagen 55" descr="+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512" y="2179637"/>
              <a:ext cx="304800" cy="317500"/>
            </a:xfrm>
            <a:prstGeom prst="rect">
              <a:avLst/>
            </a:prstGeom>
          </p:spPr>
        </p:pic>
      </p:grpSp>
      <p:sp>
        <p:nvSpPr>
          <p:cNvPr id="7" name="Rectángulo 6"/>
          <p:cNvSpPr/>
          <p:nvPr/>
        </p:nvSpPr>
        <p:spPr bwMode="auto">
          <a:xfrm>
            <a:off x="5649912" y="2560637"/>
            <a:ext cx="1828800" cy="152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0" name="Rectángulo 59"/>
          <p:cNvSpPr/>
          <p:nvPr/>
        </p:nvSpPr>
        <p:spPr bwMode="auto">
          <a:xfrm>
            <a:off x="4125912" y="4389437"/>
            <a:ext cx="1828800" cy="1524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5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7" grpId="0" animBg="1"/>
      <p:bldP spid="6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Criptografía y entrelazamiento</a:t>
            </a:r>
          </a:p>
        </p:txBody>
      </p:sp>
      <p:sp>
        <p:nvSpPr>
          <p:cNvPr id="33" name="Rectángulo 32"/>
          <p:cNvSpPr/>
          <p:nvPr/>
        </p:nvSpPr>
        <p:spPr bwMode="auto">
          <a:xfrm>
            <a:off x="2906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2906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39735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39735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696912" y="15700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696912" y="3246437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5954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Rectángulo 45"/>
          <p:cNvSpPr/>
          <p:nvPr/>
        </p:nvSpPr>
        <p:spPr bwMode="auto">
          <a:xfrm>
            <a:off x="5954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9641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49641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69453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Rectángulo 51"/>
          <p:cNvSpPr/>
          <p:nvPr/>
        </p:nvSpPr>
        <p:spPr bwMode="auto">
          <a:xfrm>
            <a:off x="69453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982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30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0403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40497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70215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982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6030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50403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049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70215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7" name="Rectángulo 66"/>
          <p:cNvSpPr/>
          <p:nvPr/>
        </p:nvSpPr>
        <p:spPr bwMode="auto">
          <a:xfrm>
            <a:off x="89265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8" name="Rectángulo 67"/>
          <p:cNvSpPr/>
          <p:nvPr/>
        </p:nvSpPr>
        <p:spPr bwMode="auto">
          <a:xfrm>
            <a:off x="79359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9" name="Rectángulo 68"/>
          <p:cNvSpPr/>
          <p:nvPr/>
        </p:nvSpPr>
        <p:spPr bwMode="auto">
          <a:xfrm>
            <a:off x="79359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80121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9002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80121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74" name="Triángulo isósceles 73"/>
          <p:cNvSpPr/>
          <p:nvPr/>
        </p:nvSpPr>
        <p:spPr bwMode="auto">
          <a:xfrm>
            <a:off x="2915185" y="5316781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5" name="Triángulo isósceles 74"/>
          <p:cNvSpPr/>
          <p:nvPr/>
        </p:nvSpPr>
        <p:spPr bwMode="auto">
          <a:xfrm>
            <a:off x="4002137" y="530242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6" name="Triángulo isósceles 75"/>
          <p:cNvSpPr/>
          <p:nvPr/>
        </p:nvSpPr>
        <p:spPr bwMode="auto">
          <a:xfrm>
            <a:off x="4964112" y="5303837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7" name="Triángulo isósceles 76"/>
          <p:cNvSpPr/>
          <p:nvPr/>
        </p:nvSpPr>
        <p:spPr bwMode="auto">
          <a:xfrm>
            <a:off x="5983337" y="528815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8" name="Triángulo isósceles 77"/>
          <p:cNvSpPr/>
          <p:nvPr/>
        </p:nvSpPr>
        <p:spPr bwMode="auto">
          <a:xfrm>
            <a:off x="6953785" y="529671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9" name="Triángulo isósceles 78"/>
          <p:cNvSpPr/>
          <p:nvPr/>
        </p:nvSpPr>
        <p:spPr bwMode="auto">
          <a:xfrm>
            <a:off x="7964537" y="5282359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0" name="Triángulo isósceles 79"/>
          <p:cNvSpPr/>
          <p:nvPr/>
        </p:nvSpPr>
        <p:spPr bwMode="auto">
          <a:xfrm>
            <a:off x="8955137" y="528244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25512" y="2774967"/>
            <a:ext cx="917514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Comic Sans MS"/>
                <a:cs typeface="Comic Sans MS"/>
              </a:rPr>
              <a:t>Emisor</a:t>
            </a:r>
          </a:p>
        </p:txBody>
      </p:sp>
      <p:sp>
        <p:nvSpPr>
          <p:cNvPr id="82" name="CuadroTexto 81"/>
          <p:cNvSpPr txBox="1"/>
          <p:nvPr/>
        </p:nvSpPr>
        <p:spPr>
          <a:xfrm>
            <a:off x="849312" y="4477319"/>
            <a:ext cx="1165704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Comic Sans MS"/>
                <a:cs typeface="Comic Sans MS"/>
              </a:rPr>
              <a:t>Receptor</a:t>
            </a:r>
          </a:p>
        </p:txBody>
      </p:sp>
      <p:sp>
        <p:nvSpPr>
          <p:cNvPr id="83" name="Rectángulo 82"/>
          <p:cNvSpPr/>
          <p:nvPr/>
        </p:nvSpPr>
        <p:spPr>
          <a:xfrm>
            <a:off x="620712" y="6751637"/>
            <a:ext cx="9144000" cy="46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Entrelazamiento garantiza la seguridad del mensaje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542198" y="5075237"/>
            <a:ext cx="1755013" cy="1572374"/>
            <a:chOff x="542198" y="5075237"/>
            <a:chExt cx="1755013" cy="157237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5"/>
            <a:srcRect l="7012" r="10996"/>
            <a:stretch/>
          </p:blipFill>
          <p:spPr>
            <a:xfrm>
              <a:off x="542198" y="5075237"/>
              <a:ext cx="1755013" cy="1196529"/>
            </a:xfrm>
            <a:prstGeom prst="rect">
              <a:avLst/>
            </a:prstGeom>
          </p:spPr>
        </p:pic>
        <p:sp>
          <p:nvSpPr>
            <p:cNvPr id="84" name="CuadroTexto 83"/>
            <p:cNvSpPr txBox="1"/>
            <p:nvPr/>
          </p:nvSpPr>
          <p:spPr>
            <a:xfrm>
              <a:off x="773112" y="6294437"/>
              <a:ext cx="1487269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tx1"/>
                  </a:solidFill>
                  <a:latin typeface="Comic Sans MS"/>
                  <a:cs typeface="Comic Sans MS"/>
                </a:rPr>
                <a:t>Interceptor</a:t>
              </a: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4811712" y="3246437"/>
            <a:ext cx="1817687" cy="3048000"/>
            <a:chOff x="10080625" y="2865437"/>
            <a:chExt cx="1817687" cy="3048000"/>
          </a:xfrm>
        </p:grpSpPr>
        <p:sp>
          <p:nvSpPr>
            <p:cNvPr id="11" name="Rectángulo 10"/>
            <p:cNvSpPr/>
            <p:nvPr/>
          </p:nvSpPr>
          <p:spPr bwMode="auto">
            <a:xfrm>
              <a:off x="10080625" y="2865437"/>
              <a:ext cx="1817687" cy="3048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grpSp>
          <p:nvGrpSpPr>
            <p:cNvPr id="10" name="Agrupar 9"/>
            <p:cNvGrpSpPr/>
            <p:nvPr/>
          </p:nvGrpSpPr>
          <p:grpSpPr>
            <a:xfrm>
              <a:off x="10221912" y="3017837"/>
              <a:ext cx="1524000" cy="2454332"/>
              <a:chOff x="10298112" y="3403687"/>
              <a:chExt cx="1524000" cy="2454332"/>
            </a:xfrm>
          </p:grpSpPr>
          <p:sp>
            <p:nvSpPr>
              <p:cNvPr id="66" name="Rectángulo 65"/>
              <p:cNvSpPr/>
              <p:nvPr/>
            </p:nvSpPr>
            <p:spPr bwMode="auto">
              <a:xfrm>
                <a:off x="11288712" y="3403687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11364912" y="4165687"/>
                <a:ext cx="380345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>
                    <a:solidFill>
                      <a:schemeClr val="tx1"/>
                    </a:solidFill>
                    <a:latin typeface="Courier"/>
                    <a:cs typeface="Courier"/>
                  </a:rPr>
                  <a:t>0</a:t>
                </a:r>
              </a:p>
            </p:txBody>
          </p:sp>
          <p:sp>
            <p:nvSpPr>
              <p:cNvPr id="85" name="Elipse 84"/>
              <p:cNvSpPr/>
              <p:nvPr/>
            </p:nvSpPr>
            <p:spPr bwMode="auto">
              <a:xfrm>
                <a:off x="10298112" y="530383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6" name="Rectángulo 85"/>
              <p:cNvSpPr/>
              <p:nvPr/>
            </p:nvSpPr>
            <p:spPr bwMode="auto">
              <a:xfrm>
                <a:off x="10298112" y="3403687"/>
                <a:ext cx="533400" cy="60960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10378254" y="4160837"/>
                <a:ext cx="377058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>
                    <a:solidFill>
                      <a:schemeClr val="tx1"/>
                    </a:solidFill>
                    <a:latin typeface="Courier"/>
                    <a:cs typeface="Courier"/>
                  </a:rPr>
                  <a:t>1</a:t>
                </a:r>
              </a:p>
            </p:txBody>
          </p:sp>
          <p:sp>
            <p:nvSpPr>
              <p:cNvPr id="88" name="Elipse 87"/>
              <p:cNvSpPr/>
              <p:nvPr/>
            </p:nvSpPr>
            <p:spPr bwMode="auto">
              <a:xfrm>
                <a:off x="11288712" y="529441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</p:grpSp>
      </p:grpSp>
      <p:sp>
        <p:nvSpPr>
          <p:cNvPr id="89" name="Rectángulo 88"/>
          <p:cNvSpPr/>
          <p:nvPr/>
        </p:nvSpPr>
        <p:spPr bwMode="auto">
          <a:xfrm>
            <a:off x="89265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90027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4213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Cryptography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and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entanglement</a:t>
            </a:r>
            <a:endParaRPr lang="es-ES" sz="4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2906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2906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39735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39735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696912" y="15700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696912" y="3246437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5954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Rectángulo 45"/>
          <p:cNvSpPr/>
          <p:nvPr/>
        </p:nvSpPr>
        <p:spPr bwMode="auto">
          <a:xfrm>
            <a:off x="5954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9641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49641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69453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Rectángulo 51"/>
          <p:cNvSpPr/>
          <p:nvPr/>
        </p:nvSpPr>
        <p:spPr bwMode="auto">
          <a:xfrm>
            <a:off x="69453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982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30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0403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40497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70215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982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6030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50403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049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70215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7" name="Rectángulo 66"/>
          <p:cNvSpPr/>
          <p:nvPr/>
        </p:nvSpPr>
        <p:spPr bwMode="auto">
          <a:xfrm>
            <a:off x="89265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8" name="Rectángulo 67"/>
          <p:cNvSpPr/>
          <p:nvPr/>
        </p:nvSpPr>
        <p:spPr bwMode="auto">
          <a:xfrm>
            <a:off x="79359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9" name="Rectángulo 68"/>
          <p:cNvSpPr/>
          <p:nvPr/>
        </p:nvSpPr>
        <p:spPr bwMode="auto">
          <a:xfrm>
            <a:off x="79359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80121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9002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80121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74" name="Triángulo isósceles 73"/>
          <p:cNvSpPr/>
          <p:nvPr/>
        </p:nvSpPr>
        <p:spPr bwMode="auto">
          <a:xfrm>
            <a:off x="2915185" y="5316781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5" name="Triángulo isósceles 74"/>
          <p:cNvSpPr/>
          <p:nvPr/>
        </p:nvSpPr>
        <p:spPr bwMode="auto">
          <a:xfrm>
            <a:off x="4002137" y="530242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6" name="Triángulo isósceles 75"/>
          <p:cNvSpPr/>
          <p:nvPr/>
        </p:nvSpPr>
        <p:spPr bwMode="auto">
          <a:xfrm>
            <a:off x="4964112" y="5303837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7" name="Triángulo isósceles 76"/>
          <p:cNvSpPr/>
          <p:nvPr/>
        </p:nvSpPr>
        <p:spPr bwMode="auto">
          <a:xfrm>
            <a:off x="5983337" y="528815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8" name="Triángulo isósceles 77"/>
          <p:cNvSpPr/>
          <p:nvPr/>
        </p:nvSpPr>
        <p:spPr bwMode="auto">
          <a:xfrm>
            <a:off x="6953785" y="529671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9" name="Triángulo isósceles 78"/>
          <p:cNvSpPr/>
          <p:nvPr/>
        </p:nvSpPr>
        <p:spPr bwMode="auto">
          <a:xfrm>
            <a:off x="7964537" y="5282359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0" name="Triángulo isósceles 79"/>
          <p:cNvSpPr/>
          <p:nvPr/>
        </p:nvSpPr>
        <p:spPr bwMode="auto">
          <a:xfrm>
            <a:off x="8955137" y="528244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25512" y="2774967"/>
            <a:ext cx="1027745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Comic Sans MS"/>
                <a:cs typeface="Comic Sans MS"/>
              </a:rPr>
              <a:t>Emitter</a:t>
            </a:r>
            <a:endParaRPr lang="es-ES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849312" y="4477319"/>
            <a:ext cx="1181596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Comic Sans MS"/>
                <a:cs typeface="Comic Sans MS"/>
              </a:rPr>
              <a:t>Acceptor</a:t>
            </a:r>
            <a:endParaRPr lang="es-ES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3" name="Rectángulo 82"/>
          <p:cNvSpPr/>
          <p:nvPr/>
        </p:nvSpPr>
        <p:spPr>
          <a:xfrm>
            <a:off x="696912" y="6675437"/>
            <a:ext cx="9144000" cy="46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00" dirty="0" err="1">
                <a:solidFill>
                  <a:srgbClr val="0000FF"/>
                </a:solidFill>
                <a:latin typeface="Comic Sans MS"/>
                <a:cs typeface="Comic Sans MS"/>
              </a:rPr>
              <a:t>Passing</a:t>
            </a:r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 Bell test </a:t>
            </a:r>
            <a:r>
              <a:rPr lang="es-ES" sz="2600" dirty="0" err="1">
                <a:solidFill>
                  <a:srgbClr val="0000FF"/>
                </a:solidFill>
                <a:latin typeface="Comic Sans MS"/>
                <a:cs typeface="Comic Sans MS"/>
              </a:rPr>
              <a:t>ensures</a:t>
            </a:r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s-ES" sz="2600" dirty="0" err="1">
                <a:solidFill>
                  <a:srgbClr val="0000FF"/>
                </a:solidFill>
                <a:latin typeface="Comic Sans MS"/>
                <a:cs typeface="Comic Sans MS"/>
              </a:rPr>
              <a:t>message</a:t>
            </a:r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s-ES" sz="2600" dirty="0" err="1">
                <a:solidFill>
                  <a:srgbClr val="0000FF"/>
                </a:solidFill>
                <a:latin typeface="Comic Sans MS"/>
                <a:cs typeface="Comic Sans MS"/>
              </a:rPr>
              <a:t>security</a:t>
            </a:r>
            <a:endParaRPr lang="es-ES" sz="2600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sp>
        <p:nvSpPr>
          <p:cNvPr id="89" name="Rectángulo 88"/>
          <p:cNvSpPr/>
          <p:nvPr/>
        </p:nvSpPr>
        <p:spPr bwMode="auto">
          <a:xfrm>
            <a:off x="89265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90027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5" name="Rectángulo 54"/>
          <p:cNvSpPr/>
          <p:nvPr/>
        </p:nvSpPr>
        <p:spPr>
          <a:xfrm>
            <a:off x="696912" y="5227637"/>
            <a:ext cx="1664238" cy="84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600" dirty="0" err="1">
                <a:solidFill>
                  <a:srgbClr val="191966"/>
                </a:solidFill>
                <a:latin typeface="Comic Sans MS"/>
                <a:cs typeface="Comic Sans MS"/>
              </a:rPr>
              <a:t>Combined</a:t>
            </a:r>
            <a:r>
              <a:rPr lang="es-ES" sz="2600" dirty="0">
                <a:solidFill>
                  <a:srgbClr val="191966"/>
                </a:solidFill>
                <a:latin typeface="Comic Sans MS"/>
                <a:cs typeface="Comic Sans MS"/>
              </a:rPr>
              <a:t> </a:t>
            </a:r>
            <a:br>
              <a:rPr lang="es-ES" sz="2600" dirty="0">
                <a:solidFill>
                  <a:srgbClr val="191966"/>
                </a:solidFill>
                <a:latin typeface="Comic Sans MS"/>
                <a:cs typeface="Comic Sans MS"/>
              </a:rPr>
            </a:br>
            <a:r>
              <a:rPr lang="es-ES" sz="2600" dirty="0" err="1">
                <a:solidFill>
                  <a:srgbClr val="191966"/>
                </a:solidFill>
                <a:latin typeface="Comic Sans MS"/>
                <a:cs typeface="Comic Sans MS"/>
              </a:rPr>
              <a:t>Result</a:t>
            </a:r>
            <a:endParaRPr lang="es-ES" sz="2600" dirty="0">
              <a:solidFill>
                <a:srgbClr val="191966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72859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Criptografía y entrelazamiento</a:t>
            </a:r>
          </a:p>
        </p:txBody>
      </p:sp>
      <p:sp>
        <p:nvSpPr>
          <p:cNvPr id="33" name="Rectángulo 32"/>
          <p:cNvSpPr/>
          <p:nvPr/>
        </p:nvSpPr>
        <p:spPr bwMode="auto">
          <a:xfrm>
            <a:off x="2906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2906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39735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39735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696912" y="15700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696912" y="3246437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5954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Rectángulo 45"/>
          <p:cNvSpPr/>
          <p:nvPr/>
        </p:nvSpPr>
        <p:spPr bwMode="auto">
          <a:xfrm>
            <a:off x="5954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9641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49641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69453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Rectángulo 51"/>
          <p:cNvSpPr/>
          <p:nvPr/>
        </p:nvSpPr>
        <p:spPr bwMode="auto">
          <a:xfrm>
            <a:off x="69453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982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30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0403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40497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70215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982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6030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50403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049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70215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7" name="Rectángulo 66"/>
          <p:cNvSpPr/>
          <p:nvPr/>
        </p:nvSpPr>
        <p:spPr bwMode="auto">
          <a:xfrm>
            <a:off x="89265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8" name="Rectángulo 67"/>
          <p:cNvSpPr/>
          <p:nvPr/>
        </p:nvSpPr>
        <p:spPr bwMode="auto">
          <a:xfrm>
            <a:off x="79359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9" name="Rectángulo 68"/>
          <p:cNvSpPr/>
          <p:nvPr/>
        </p:nvSpPr>
        <p:spPr bwMode="auto">
          <a:xfrm>
            <a:off x="79359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80121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9002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80121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74" name="Triángulo isósceles 73"/>
          <p:cNvSpPr/>
          <p:nvPr/>
        </p:nvSpPr>
        <p:spPr bwMode="auto">
          <a:xfrm>
            <a:off x="2915185" y="5316781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5" name="Triángulo isósceles 74"/>
          <p:cNvSpPr/>
          <p:nvPr/>
        </p:nvSpPr>
        <p:spPr bwMode="auto">
          <a:xfrm>
            <a:off x="4002137" y="530242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6" name="Triángulo isósceles 75"/>
          <p:cNvSpPr/>
          <p:nvPr/>
        </p:nvSpPr>
        <p:spPr bwMode="auto">
          <a:xfrm>
            <a:off x="4964112" y="5303837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7" name="Triángulo isósceles 76"/>
          <p:cNvSpPr/>
          <p:nvPr/>
        </p:nvSpPr>
        <p:spPr bwMode="auto">
          <a:xfrm>
            <a:off x="5983337" y="528815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8" name="Triángulo isósceles 77"/>
          <p:cNvSpPr/>
          <p:nvPr/>
        </p:nvSpPr>
        <p:spPr bwMode="auto">
          <a:xfrm>
            <a:off x="6953785" y="529671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9" name="Triángulo isósceles 78"/>
          <p:cNvSpPr/>
          <p:nvPr/>
        </p:nvSpPr>
        <p:spPr bwMode="auto">
          <a:xfrm>
            <a:off x="7964537" y="5282359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0" name="Triángulo isósceles 79"/>
          <p:cNvSpPr/>
          <p:nvPr/>
        </p:nvSpPr>
        <p:spPr bwMode="auto">
          <a:xfrm>
            <a:off x="8955137" y="528244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25512" y="2774967"/>
            <a:ext cx="1027745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Comic Sans MS"/>
                <a:cs typeface="Comic Sans MS"/>
              </a:rPr>
              <a:t>Emitter</a:t>
            </a:r>
            <a:endParaRPr lang="es-ES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849312" y="4477319"/>
            <a:ext cx="1181596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Comic Sans MS"/>
                <a:cs typeface="Comic Sans MS"/>
              </a:rPr>
              <a:t>Acceptor</a:t>
            </a:r>
            <a:endParaRPr lang="es-ES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3" name="Rectángulo 82"/>
          <p:cNvSpPr/>
          <p:nvPr/>
        </p:nvSpPr>
        <p:spPr>
          <a:xfrm>
            <a:off x="620712" y="6827837"/>
            <a:ext cx="9144000" cy="46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Destrucción del entrelazamiento rompe la seguridad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542198" y="5075237"/>
            <a:ext cx="1755013" cy="1572374"/>
            <a:chOff x="542198" y="5075237"/>
            <a:chExt cx="1755013" cy="157237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5"/>
            <a:srcRect l="7012" r="10996"/>
            <a:stretch/>
          </p:blipFill>
          <p:spPr>
            <a:xfrm>
              <a:off x="542198" y="5075237"/>
              <a:ext cx="1755013" cy="1196529"/>
            </a:xfrm>
            <a:prstGeom prst="rect">
              <a:avLst/>
            </a:prstGeom>
          </p:spPr>
        </p:pic>
        <p:sp>
          <p:nvSpPr>
            <p:cNvPr id="84" name="CuadroTexto 83"/>
            <p:cNvSpPr txBox="1"/>
            <p:nvPr/>
          </p:nvSpPr>
          <p:spPr>
            <a:xfrm>
              <a:off x="620712" y="6294437"/>
              <a:ext cx="1650136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Eavesdropper</a:t>
              </a:r>
              <a:endParaRPr lang="es-ES" dirty="0">
                <a:solidFill>
                  <a:schemeClr val="tx1"/>
                </a:solidFill>
                <a:latin typeface="Comic Sans MS"/>
                <a:cs typeface="Comic Sans MS"/>
              </a:endParaRP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4811712" y="3246437"/>
            <a:ext cx="1817687" cy="3048000"/>
            <a:chOff x="10080625" y="2865437"/>
            <a:chExt cx="1817687" cy="3048000"/>
          </a:xfrm>
        </p:grpSpPr>
        <p:sp>
          <p:nvSpPr>
            <p:cNvPr id="11" name="Rectángulo 10"/>
            <p:cNvSpPr/>
            <p:nvPr/>
          </p:nvSpPr>
          <p:spPr bwMode="auto">
            <a:xfrm>
              <a:off x="10080625" y="2865437"/>
              <a:ext cx="1817687" cy="3048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grpSp>
          <p:nvGrpSpPr>
            <p:cNvPr id="10" name="Agrupar 9"/>
            <p:cNvGrpSpPr/>
            <p:nvPr/>
          </p:nvGrpSpPr>
          <p:grpSpPr>
            <a:xfrm>
              <a:off x="10221912" y="3017837"/>
              <a:ext cx="1524000" cy="2454332"/>
              <a:chOff x="10298112" y="3403687"/>
              <a:chExt cx="1524000" cy="2454332"/>
            </a:xfrm>
          </p:grpSpPr>
          <p:sp>
            <p:nvSpPr>
              <p:cNvPr id="66" name="Rectángulo 65"/>
              <p:cNvSpPr/>
              <p:nvPr/>
            </p:nvSpPr>
            <p:spPr bwMode="auto">
              <a:xfrm>
                <a:off x="11288712" y="3403687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11364912" y="4165687"/>
                <a:ext cx="380345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>
                    <a:solidFill>
                      <a:schemeClr val="tx1"/>
                    </a:solidFill>
                    <a:latin typeface="Courier"/>
                    <a:cs typeface="Courier"/>
                  </a:rPr>
                  <a:t>0</a:t>
                </a:r>
              </a:p>
            </p:txBody>
          </p:sp>
          <p:sp>
            <p:nvSpPr>
              <p:cNvPr id="85" name="Elipse 84"/>
              <p:cNvSpPr/>
              <p:nvPr/>
            </p:nvSpPr>
            <p:spPr bwMode="auto">
              <a:xfrm>
                <a:off x="10298112" y="530383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6" name="Rectángulo 85"/>
              <p:cNvSpPr/>
              <p:nvPr/>
            </p:nvSpPr>
            <p:spPr bwMode="auto">
              <a:xfrm>
                <a:off x="10298112" y="3403687"/>
                <a:ext cx="533400" cy="60960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10378254" y="4160837"/>
                <a:ext cx="377058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>
                    <a:solidFill>
                      <a:schemeClr val="tx1"/>
                    </a:solidFill>
                    <a:latin typeface="Courier"/>
                    <a:cs typeface="Courier"/>
                  </a:rPr>
                  <a:t>1</a:t>
                </a:r>
              </a:p>
            </p:txBody>
          </p:sp>
          <p:sp>
            <p:nvSpPr>
              <p:cNvPr id="88" name="Elipse 87"/>
              <p:cNvSpPr/>
              <p:nvPr/>
            </p:nvSpPr>
            <p:spPr bwMode="auto">
              <a:xfrm>
                <a:off x="11288712" y="529441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</p:grpSp>
      </p:grpSp>
      <p:sp>
        <p:nvSpPr>
          <p:cNvPr id="89" name="Rectángulo 88"/>
          <p:cNvSpPr/>
          <p:nvPr/>
        </p:nvSpPr>
        <p:spPr bwMode="auto">
          <a:xfrm>
            <a:off x="89265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90027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937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Cryptography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and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entanglement</a:t>
            </a:r>
            <a:endParaRPr lang="es-ES" sz="4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2906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2906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39735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39735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76" r="9416"/>
          <a:stretch/>
        </p:blipFill>
        <p:spPr>
          <a:xfrm>
            <a:off x="696912" y="1570037"/>
            <a:ext cx="1484718" cy="11965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041" r="10637"/>
          <a:stretch/>
        </p:blipFill>
        <p:spPr>
          <a:xfrm>
            <a:off x="696912" y="3246437"/>
            <a:ext cx="1448431" cy="1196528"/>
          </a:xfrm>
          <a:prstGeom prst="rect">
            <a:avLst/>
          </a:prstGeom>
        </p:spPr>
      </p:pic>
      <p:sp>
        <p:nvSpPr>
          <p:cNvPr id="44" name="Rectángulo 43"/>
          <p:cNvSpPr/>
          <p:nvPr/>
        </p:nvSpPr>
        <p:spPr bwMode="auto">
          <a:xfrm>
            <a:off x="59547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6" name="Rectángulo 45"/>
          <p:cNvSpPr/>
          <p:nvPr/>
        </p:nvSpPr>
        <p:spPr bwMode="auto">
          <a:xfrm>
            <a:off x="59547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9" name="Rectángulo 48"/>
          <p:cNvSpPr/>
          <p:nvPr/>
        </p:nvSpPr>
        <p:spPr bwMode="auto">
          <a:xfrm>
            <a:off x="49641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0" name="Rectángulo 49"/>
          <p:cNvSpPr/>
          <p:nvPr/>
        </p:nvSpPr>
        <p:spPr bwMode="auto">
          <a:xfrm>
            <a:off x="49641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1" name="Rectángulo 50"/>
          <p:cNvSpPr/>
          <p:nvPr/>
        </p:nvSpPr>
        <p:spPr bwMode="auto">
          <a:xfrm>
            <a:off x="69453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52" name="Rectángulo 51"/>
          <p:cNvSpPr/>
          <p:nvPr/>
        </p:nvSpPr>
        <p:spPr bwMode="auto">
          <a:xfrm>
            <a:off x="69453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982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309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0403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40497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70215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982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60309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50403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049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70215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67" name="Rectángulo 66"/>
          <p:cNvSpPr/>
          <p:nvPr/>
        </p:nvSpPr>
        <p:spPr bwMode="auto">
          <a:xfrm>
            <a:off x="8926512" y="33988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8" name="Rectángulo 67"/>
          <p:cNvSpPr/>
          <p:nvPr/>
        </p:nvSpPr>
        <p:spPr bwMode="auto">
          <a:xfrm>
            <a:off x="7935912" y="33988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69" name="Rectángulo 68"/>
          <p:cNvSpPr/>
          <p:nvPr/>
        </p:nvSpPr>
        <p:spPr bwMode="auto">
          <a:xfrm>
            <a:off x="7935912" y="1646237"/>
            <a:ext cx="533400" cy="6096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8012112" y="24082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90027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8012112" y="4160837"/>
            <a:ext cx="377058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74" name="Triángulo isósceles 73"/>
          <p:cNvSpPr/>
          <p:nvPr/>
        </p:nvSpPr>
        <p:spPr bwMode="auto">
          <a:xfrm>
            <a:off x="2915185" y="5316781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5" name="Triángulo isósceles 74"/>
          <p:cNvSpPr/>
          <p:nvPr/>
        </p:nvSpPr>
        <p:spPr bwMode="auto">
          <a:xfrm>
            <a:off x="4002137" y="530242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6" name="Triángulo isósceles 75"/>
          <p:cNvSpPr/>
          <p:nvPr/>
        </p:nvSpPr>
        <p:spPr bwMode="auto">
          <a:xfrm>
            <a:off x="4964112" y="5303837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7" name="Triángulo isósceles 76"/>
          <p:cNvSpPr/>
          <p:nvPr/>
        </p:nvSpPr>
        <p:spPr bwMode="auto">
          <a:xfrm>
            <a:off x="5983337" y="5288156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8" name="Triángulo isósceles 77"/>
          <p:cNvSpPr/>
          <p:nvPr/>
        </p:nvSpPr>
        <p:spPr bwMode="auto">
          <a:xfrm>
            <a:off x="6953785" y="529671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9" name="Triángulo isósceles 78"/>
          <p:cNvSpPr/>
          <p:nvPr/>
        </p:nvSpPr>
        <p:spPr bwMode="auto">
          <a:xfrm>
            <a:off x="7964537" y="5282359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80" name="Triángulo isósceles 79"/>
          <p:cNvSpPr/>
          <p:nvPr/>
        </p:nvSpPr>
        <p:spPr bwMode="auto">
          <a:xfrm>
            <a:off x="8955137" y="5282444"/>
            <a:ext cx="572502" cy="520456"/>
          </a:xfrm>
          <a:prstGeom prst="triangle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25512" y="2774967"/>
            <a:ext cx="1027745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Comic Sans MS"/>
                <a:cs typeface="Comic Sans MS"/>
              </a:rPr>
              <a:t>Emitter</a:t>
            </a:r>
            <a:endParaRPr lang="es-ES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849312" y="4477319"/>
            <a:ext cx="1181596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Comic Sans MS"/>
                <a:cs typeface="Comic Sans MS"/>
              </a:rPr>
              <a:t>Acceptor</a:t>
            </a:r>
            <a:endParaRPr lang="es-ES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3" name="Rectángulo 82"/>
          <p:cNvSpPr/>
          <p:nvPr/>
        </p:nvSpPr>
        <p:spPr>
          <a:xfrm>
            <a:off x="620712" y="6827837"/>
            <a:ext cx="9144000" cy="46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00" dirty="0" err="1">
                <a:solidFill>
                  <a:srgbClr val="0000FF"/>
                </a:solidFill>
                <a:latin typeface="Comic Sans MS"/>
                <a:cs typeface="Comic Sans MS"/>
              </a:rPr>
              <a:t>Destroying</a:t>
            </a:r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s-ES" sz="2600" dirty="0" err="1">
                <a:solidFill>
                  <a:srgbClr val="0000FF"/>
                </a:solidFill>
                <a:latin typeface="Comic Sans MS"/>
                <a:cs typeface="Comic Sans MS"/>
              </a:rPr>
              <a:t>entanglement</a:t>
            </a:r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s-ES" sz="2600" dirty="0" err="1">
                <a:solidFill>
                  <a:srgbClr val="0000FF"/>
                </a:solidFill>
                <a:latin typeface="Comic Sans MS"/>
                <a:cs typeface="Comic Sans MS"/>
              </a:rPr>
              <a:t>breaks</a:t>
            </a:r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s-ES" sz="2600" dirty="0" err="1">
                <a:solidFill>
                  <a:srgbClr val="0000FF"/>
                </a:solidFill>
                <a:latin typeface="Comic Sans MS"/>
                <a:cs typeface="Comic Sans MS"/>
              </a:rPr>
              <a:t>security</a:t>
            </a:r>
            <a:r>
              <a:rPr lang="es-ES" sz="2600" dirty="0">
                <a:solidFill>
                  <a:srgbClr val="0000FF"/>
                </a:solidFill>
                <a:latin typeface="Comic Sans MS"/>
                <a:cs typeface="Comic Sans MS"/>
              </a:rPr>
              <a:t> of </a:t>
            </a:r>
            <a:r>
              <a:rPr lang="es-ES" sz="2600" dirty="0" err="1">
                <a:solidFill>
                  <a:srgbClr val="0000FF"/>
                </a:solidFill>
                <a:latin typeface="Comic Sans MS"/>
                <a:cs typeface="Comic Sans MS"/>
              </a:rPr>
              <a:t>message</a:t>
            </a:r>
            <a:endParaRPr lang="es-ES" sz="2600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2198" y="5075237"/>
            <a:ext cx="1755013" cy="1572374"/>
            <a:chOff x="542198" y="5075237"/>
            <a:chExt cx="1755013" cy="157237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5"/>
            <a:srcRect l="7012" r="10996"/>
            <a:stretch/>
          </p:blipFill>
          <p:spPr>
            <a:xfrm>
              <a:off x="542198" y="5075237"/>
              <a:ext cx="1755013" cy="1196529"/>
            </a:xfrm>
            <a:prstGeom prst="rect">
              <a:avLst/>
            </a:prstGeom>
          </p:spPr>
        </p:pic>
        <p:sp>
          <p:nvSpPr>
            <p:cNvPr id="84" name="CuadroTexto 83"/>
            <p:cNvSpPr txBox="1"/>
            <p:nvPr/>
          </p:nvSpPr>
          <p:spPr>
            <a:xfrm>
              <a:off x="620712" y="6294437"/>
              <a:ext cx="1650136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Eavesdropper</a:t>
              </a:r>
              <a:endParaRPr lang="es-ES" dirty="0">
                <a:solidFill>
                  <a:schemeClr val="tx1"/>
                </a:solidFill>
                <a:latin typeface="Comic Sans MS"/>
                <a:cs typeface="Comic Sans MS"/>
              </a:endParaRP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4811712" y="3246437"/>
            <a:ext cx="1817687" cy="3048000"/>
            <a:chOff x="10080625" y="2865437"/>
            <a:chExt cx="1817687" cy="3048000"/>
          </a:xfrm>
        </p:grpSpPr>
        <p:sp>
          <p:nvSpPr>
            <p:cNvPr id="11" name="Rectángulo 10"/>
            <p:cNvSpPr/>
            <p:nvPr/>
          </p:nvSpPr>
          <p:spPr bwMode="auto">
            <a:xfrm>
              <a:off x="10080625" y="2865437"/>
              <a:ext cx="1817687" cy="3048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grpSp>
          <p:nvGrpSpPr>
            <p:cNvPr id="10" name="Agrupar 9"/>
            <p:cNvGrpSpPr/>
            <p:nvPr/>
          </p:nvGrpSpPr>
          <p:grpSpPr>
            <a:xfrm>
              <a:off x="10221912" y="3017837"/>
              <a:ext cx="1524000" cy="2454332"/>
              <a:chOff x="10298112" y="3403687"/>
              <a:chExt cx="1524000" cy="2454332"/>
            </a:xfrm>
          </p:grpSpPr>
          <p:sp>
            <p:nvSpPr>
              <p:cNvPr id="66" name="Rectángulo 65"/>
              <p:cNvSpPr/>
              <p:nvPr/>
            </p:nvSpPr>
            <p:spPr bwMode="auto">
              <a:xfrm>
                <a:off x="11288712" y="3403687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11364912" y="4165687"/>
                <a:ext cx="380345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>
                    <a:solidFill>
                      <a:schemeClr val="tx1"/>
                    </a:solidFill>
                    <a:latin typeface="Courier"/>
                    <a:cs typeface="Courier"/>
                  </a:rPr>
                  <a:t>0</a:t>
                </a:r>
              </a:p>
            </p:txBody>
          </p:sp>
          <p:sp>
            <p:nvSpPr>
              <p:cNvPr id="85" name="Elipse 84"/>
              <p:cNvSpPr/>
              <p:nvPr/>
            </p:nvSpPr>
            <p:spPr bwMode="auto">
              <a:xfrm>
                <a:off x="10298112" y="530383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6" name="Rectángulo 85"/>
              <p:cNvSpPr/>
              <p:nvPr/>
            </p:nvSpPr>
            <p:spPr bwMode="auto">
              <a:xfrm>
                <a:off x="10298112" y="3403687"/>
                <a:ext cx="533400" cy="60960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  <p:sp>
            <p:nvSpPr>
              <p:cNvPr id="87" name="CuadroTexto 86"/>
              <p:cNvSpPr txBox="1"/>
              <p:nvPr/>
            </p:nvSpPr>
            <p:spPr>
              <a:xfrm>
                <a:off x="10378254" y="4160837"/>
                <a:ext cx="377058" cy="454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500" dirty="0">
                    <a:solidFill>
                      <a:schemeClr val="tx1"/>
                    </a:solidFill>
                    <a:latin typeface="Courier"/>
                    <a:cs typeface="Courier"/>
                  </a:rPr>
                  <a:t>1</a:t>
                </a:r>
              </a:p>
            </p:txBody>
          </p:sp>
          <p:sp>
            <p:nvSpPr>
              <p:cNvPr id="88" name="Elipse 87"/>
              <p:cNvSpPr/>
              <p:nvPr/>
            </p:nvSpPr>
            <p:spPr bwMode="auto">
              <a:xfrm>
                <a:off x="11288712" y="5294417"/>
                <a:ext cx="503802" cy="554182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tlCol="0" anchor="ctr">
                <a:spAutoFit/>
              </a:bodyPr>
              <a:lstStyle/>
              <a:p>
                <a:pPr algn="ctr"/>
                <a:endParaRPr lang="es-ES" sz="3600" b="1" dirty="0" err="1">
                  <a:solidFill>
                    <a:schemeClr val="tx1"/>
                  </a:solidFill>
                  <a:latin typeface="Helvetica" charset="0"/>
                  <a:cs typeface="Helvetica" charset="0"/>
                </a:endParaRPr>
              </a:p>
            </p:txBody>
          </p:sp>
        </p:grpSp>
      </p:grpSp>
      <p:sp>
        <p:nvSpPr>
          <p:cNvPr id="89" name="Rectángulo 88"/>
          <p:cNvSpPr/>
          <p:nvPr/>
        </p:nvSpPr>
        <p:spPr bwMode="auto">
          <a:xfrm>
            <a:off x="8926512" y="1646237"/>
            <a:ext cx="533400" cy="6096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ctr">
            <a:spAutoFit/>
          </a:bodyPr>
          <a:lstStyle/>
          <a:p>
            <a:pPr algn="ctr"/>
            <a:endParaRPr lang="es-ES" sz="3600" b="1" dirty="0" err="1">
              <a:solidFill>
                <a:schemeClr val="tx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9002712" y="2408237"/>
            <a:ext cx="380345" cy="45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982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Comunicación Cuántica en Chile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12" y="1341437"/>
            <a:ext cx="7981757" cy="4489738"/>
          </a:xfrm>
          <a:prstGeom prst="roundRect">
            <a:avLst>
              <a:gd name="adj" fmla="val 9386"/>
            </a:avLst>
          </a:prstGeom>
          <a:ln>
            <a:solidFill>
              <a:srgbClr val="000000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5881"/>
            <a:ext cx="10080625" cy="141228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2" y="6230287"/>
            <a:ext cx="3276600" cy="12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4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6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Quantum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Communication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in Chile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12" y="1341437"/>
            <a:ext cx="7981757" cy="4489738"/>
          </a:xfrm>
          <a:prstGeom prst="roundRect">
            <a:avLst>
              <a:gd name="adj" fmla="val 9386"/>
            </a:avLst>
          </a:prstGeom>
          <a:ln>
            <a:solidFill>
              <a:srgbClr val="000000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5881"/>
            <a:ext cx="10080625" cy="141228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2" y="6230287"/>
            <a:ext cx="3276600" cy="12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89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080625" cy="7559675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7" y="274637"/>
            <a:ext cx="10096831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s-ES" sz="4600" dirty="0">
                <a:latin typeface="Comic Sans MS"/>
                <a:cs typeface="Comic Sans MS"/>
              </a:rPr>
              <a:t>¿EL FUTURO?</a:t>
            </a:r>
          </a:p>
        </p:txBody>
      </p:sp>
    </p:spTree>
    <p:extLst>
      <p:ext uri="{BB962C8B-B14F-4D97-AF65-F5344CB8AC3E}">
        <p14:creationId xmlns:p14="http://schemas.microsoft.com/office/powerpoint/2010/main" val="3775052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080625" cy="7559675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7" y="274637"/>
            <a:ext cx="10096831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s-ES" sz="4600" dirty="0" err="1">
                <a:latin typeface="Comic Sans MS"/>
                <a:cs typeface="Comic Sans MS"/>
              </a:rPr>
              <a:t>the</a:t>
            </a:r>
            <a:r>
              <a:rPr lang="es-ES" sz="4600" dirty="0">
                <a:latin typeface="Comic Sans MS"/>
                <a:cs typeface="Comic Sans MS"/>
              </a:rPr>
              <a:t> </a:t>
            </a:r>
            <a:r>
              <a:rPr lang="es-ES" sz="4600" dirty="0" err="1">
                <a:latin typeface="Comic Sans MS"/>
                <a:cs typeface="Comic Sans MS"/>
              </a:rPr>
              <a:t>future</a:t>
            </a:r>
            <a:r>
              <a:rPr lang="es-ES" sz="4600" dirty="0">
                <a:latin typeface="Comic Sans MS"/>
                <a:cs typeface="Comic Sans M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648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7626" y="30178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Do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you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 trust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others</a:t>
            </a:r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6440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8729"/>
          <a:stretch/>
        </p:blipFill>
        <p:spPr>
          <a:xfrm>
            <a:off x="696912" y="1375119"/>
            <a:ext cx="8713603" cy="6138518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7" y="274637"/>
            <a:ext cx="10096831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tx1"/>
                </a:solidFill>
                <a:latin typeface="Comic Sans MS"/>
                <a:cs typeface="Comic Sans MS"/>
              </a:rPr>
              <a:t>Tecnologías emergentes</a:t>
            </a:r>
          </a:p>
        </p:txBody>
      </p:sp>
    </p:spTree>
    <p:extLst>
      <p:ext uri="{BB962C8B-B14F-4D97-AF65-F5344CB8AC3E}">
        <p14:creationId xmlns:p14="http://schemas.microsoft.com/office/powerpoint/2010/main" val="2486417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8729"/>
          <a:stretch/>
        </p:blipFill>
        <p:spPr>
          <a:xfrm>
            <a:off x="696912" y="1375119"/>
            <a:ext cx="8713603" cy="6138518"/>
          </a:xfrm>
          <a:prstGeom prst="rect">
            <a:avLst/>
          </a:prstGeom>
        </p:spPr>
      </p:pic>
      <p:sp>
        <p:nvSpPr>
          <p:cNvPr id="2" name="Rectángulo 1"/>
          <p:cNvSpPr>
            <a:spLocks noChangeArrowheads="1"/>
          </p:cNvSpPr>
          <p:nvPr/>
        </p:nvSpPr>
        <p:spPr bwMode="auto">
          <a:xfrm>
            <a:off x="-16207" y="274637"/>
            <a:ext cx="10096831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 err="1">
                <a:solidFill>
                  <a:schemeClr val="tx1"/>
                </a:solidFill>
                <a:latin typeface="Comic Sans MS"/>
                <a:cs typeface="Comic Sans MS"/>
              </a:rPr>
              <a:t>Emerging</a:t>
            </a:r>
            <a:r>
              <a:rPr lang="es-ES" sz="4600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s-ES" sz="4600" dirty="0" err="1">
                <a:solidFill>
                  <a:schemeClr val="tx1"/>
                </a:solidFill>
                <a:latin typeface="Comic Sans MS"/>
                <a:cs typeface="Comic Sans MS"/>
              </a:rPr>
              <a:t>technologies</a:t>
            </a:r>
            <a:endParaRPr lang="es-ES" sz="46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87755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9779" y="-382017"/>
            <a:ext cx="11215138" cy="831564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12" y="1798637"/>
            <a:ext cx="3352800" cy="3352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112" y="1417637"/>
            <a:ext cx="2794000" cy="49022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86684">
            <a:off x="10948" y="2553041"/>
            <a:ext cx="3907176" cy="30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7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4610" b="26281"/>
          <a:stretch/>
        </p:blipFill>
        <p:spPr>
          <a:xfrm>
            <a:off x="0" y="3489171"/>
            <a:ext cx="10080625" cy="42530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" y="46037"/>
            <a:ext cx="10080625" cy="34824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12" y="4389437"/>
            <a:ext cx="4068126" cy="2286000"/>
          </a:xfrm>
          <a:prstGeom prst="roundRect">
            <a:avLst>
              <a:gd name="adj" fmla="val 9219"/>
            </a:avLst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79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" y="1722437"/>
            <a:ext cx="4606656" cy="2590800"/>
          </a:xfrm>
          <a:prstGeom prst="round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912" y="4084636"/>
            <a:ext cx="4315574" cy="2695341"/>
          </a:xfrm>
          <a:prstGeom prst="roundRect">
            <a:avLst>
              <a:gd name="adj" fmla="val 14731"/>
            </a:avLst>
          </a:prstGeom>
          <a:ln>
            <a:solidFill>
              <a:srgbClr val="000000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712" y="1570037"/>
            <a:ext cx="4555039" cy="3581400"/>
          </a:xfrm>
          <a:prstGeom prst="roundRect">
            <a:avLst>
              <a:gd name="adj" fmla="val 10387"/>
            </a:avLst>
          </a:prstGeom>
          <a:ln>
            <a:solidFill>
              <a:srgbClr val="000000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12" y="4084637"/>
            <a:ext cx="3948511" cy="2895600"/>
          </a:xfrm>
          <a:prstGeom prst="roundRect">
            <a:avLst>
              <a:gd name="adj" fmla="val 11182"/>
            </a:avLst>
          </a:prstGeom>
          <a:ln>
            <a:solidFill>
              <a:srgbClr val="000000"/>
            </a:solidFill>
          </a:ln>
        </p:spPr>
      </p:pic>
      <p:sp>
        <p:nvSpPr>
          <p:cNvPr id="7" name="Rectángulo 6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Seguridad en internet</a:t>
            </a:r>
          </a:p>
        </p:txBody>
      </p:sp>
    </p:spTree>
    <p:extLst>
      <p:ext uri="{BB962C8B-B14F-4D97-AF65-F5344CB8AC3E}">
        <p14:creationId xmlns:p14="http://schemas.microsoft.com/office/powerpoint/2010/main" val="877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" y="1722437"/>
            <a:ext cx="4606656" cy="2590800"/>
          </a:xfrm>
          <a:prstGeom prst="round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912" y="4084636"/>
            <a:ext cx="4315574" cy="2695341"/>
          </a:xfrm>
          <a:prstGeom prst="roundRect">
            <a:avLst>
              <a:gd name="adj" fmla="val 14731"/>
            </a:avLst>
          </a:prstGeom>
          <a:ln>
            <a:solidFill>
              <a:srgbClr val="000000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712" y="1570037"/>
            <a:ext cx="4555039" cy="3581400"/>
          </a:xfrm>
          <a:prstGeom prst="roundRect">
            <a:avLst>
              <a:gd name="adj" fmla="val 10387"/>
            </a:avLst>
          </a:prstGeom>
          <a:ln>
            <a:solidFill>
              <a:srgbClr val="000000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12" y="4084637"/>
            <a:ext cx="3948511" cy="2895600"/>
          </a:xfrm>
          <a:prstGeom prst="roundRect">
            <a:avLst>
              <a:gd name="adj" fmla="val 11182"/>
            </a:avLst>
          </a:prstGeom>
          <a:ln>
            <a:solidFill>
              <a:srgbClr val="000000"/>
            </a:solidFill>
          </a:ln>
        </p:spPr>
      </p:pic>
      <p:sp>
        <p:nvSpPr>
          <p:cNvPr id="7" name="Rectángulo 6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Internet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security</a:t>
            </a:r>
            <a:endParaRPr lang="es-ES" sz="4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7256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Encriptación de datos</a:t>
            </a:r>
          </a:p>
        </p:txBody>
      </p:sp>
      <p:grpSp>
        <p:nvGrpSpPr>
          <p:cNvPr id="33" name="Agrupar 32"/>
          <p:cNvGrpSpPr/>
          <p:nvPr/>
        </p:nvGrpSpPr>
        <p:grpSpPr>
          <a:xfrm>
            <a:off x="315912" y="2789237"/>
            <a:ext cx="1981199" cy="3745726"/>
            <a:chOff x="315912" y="1646237"/>
            <a:chExt cx="1981199" cy="3745726"/>
          </a:xfrm>
        </p:grpSpPr>
        <p:sp>
          <p:nvSpPr>
            <p:cNvPr id="2" name="Recortar rectángulo de esquina sencilla 1"/>
            <p:cNvSpPr/>
            <p:nvPr/>
          </p:nvSpPr>
          <p:spPr bwMode="auto">
            <a:xfrm>
              <a:off x="468312" y="2179637"/>
              <a:ext cx="1600200" cy="1222837"/>
            </a:xfrm>
            <a:prstGeom prst="snip1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r>
                <a:rPr lang="es-ES" sz="1500" dirty="0">
                  <a:solidFill>
                    <a:schemeClr val="tx1"/>
                  </a:solidFill>
                  <a:latin typeface="Arial"/>
                  <a:cs typeface="Arial"/>
                </a:rPr>
                <a:t>  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Mami voy en camino, ¿tenemos pan para la once?</a:t>
              </a:r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773112" y="1646237"/>
              <a:ext cx="917514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Emisor</a:t>
              </a: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912" y="3703637"/>
              <a:ext cx="1981199" cy="1688326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12" y="5456237"/>
            <a:ext cx="2136350" cy="1600200"/>
          </a:xfrm>
          <a:prstGeom prst="roundRect">
            <a:avLst/>
          </a:prstGeom>
          <a:ln>
            <a:solidFill>
              <a:srgbClr val="000000"/>
            </a:solidFill>
          </a:ln>
        </p:spPr>
      </p:pic>
      <p:grpSp>
        <p:nvGrpSpPr>
          <p:cNvPr id="34" name="Agrupar 33"/>
          <p:cNvGrpSpPr/>
          <p:nvPr/>
        </p:nvGrpSpPr>
        <p:grpSpPr>
          <a:xfrm>
            <a:off x="1886422" y="1493837"/>
            <a:ext cx="4145120" cy="2335458"/>
            <a:chOff x="1886422" y="1493837"/>
            <a:chExt cx="4145120" cy="2335458"/>
          </a:xfrm>
        </p:grpSpPr>
        <p:sp>
          <p:nvSpPr>
            <p:cNvPr id="3" name="Flecha derecha 2"/>
            <p:cNvSpPr/>
            <p:nvPr/>
          </p:nvSpPr>
          <p:spPr bwMode="auto">
            <a:xfrm rot="20111695">
              <a:off x="1886422" y="2892150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4312" y="2273985"/>
              <a:ext cx="1030504" cy="1030504"/>
            </a:xfrm>
            <a:prstGeom prst="ellipse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2449512" y="1570037"/>
              <a:ext cx="1602685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Clave </a:t>
              </a:r>
              <a:b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criptográfica</a:t>
              </a:r>
            </a:p>
          </p:txBody>
        </p:sp>
        <p:sp>
          <p:nvSpPr>
            <p:cNvPr id="16" name="Flecha derecha 15"/>
            <p:cNvSpPr/>
            <p:nvPr/>
          </p:nvSpPr>
          <p:spPr bwMode="auto">
            <a:xfrm>
              <a:off x="3845074" y="2595273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9" name="Rectángulo 28"/>
            <p:cNvSpPr/>
            <p:nvPr/>
          </p:nvSpPr>
          <p:spPr bwMode="auto">
            <a:xfrm>
              <a:off x="4520137" y="2103437"/>
              <a:ext cx="1511405" cy="172585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71 b0 9f 0b c1 e8 0b e6 5d b1 7c b8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cf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d4 92 0f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eb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ae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e7 e9 4a 63 38 6c 70 47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fc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7d e2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ef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2c f3 f0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cf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5f 0c 9c 2c e6 39 ce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bf</a:t>
              </a:r>
              <a:endParaRPr lang="es-CL" sz="1200" dirty="0"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4583112" y="1493837"/>
              <a:ext cx="1333418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Mensaje </a:t>
              </a:r>
              <a:b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encriptado</a:t>
              </a:r>
            </a:p>
          </p:txBody>
        </p:sp>
      </p:grpSp>
      <p:grpSp>
        <p:nvGrpSpPr>
          <p:cNvPr id="35" name="Agrupar 34"/>
          <p:cNvGrpSpPr/>
          <p:nvPr/>
        </p:nvGrpSpPr>
        <p:grpSpPr>
          <a:xfrm>
            <a:off x="6149935" y="1798637"/>
            <a:ext cx="3767177" cy="3356437"/>
            <a:chOff x="6149935" y="1798637"/>
            <a:chExt cx="3767177" cy="3356437"/>
          </a:xfrm>
        </p:grpSpPr>
        <p:sp>
          <p:nvSpPr>
            <p:cNvPr id="19" name="Recortar rectángulo de esquina sencilla 18"/>
            <p:cNvSpPr/>
            <p:nvPr/>
          </p:nvSpPr>
          <p:spPr bwMode="auto">
            <a:xfrm>
              <a:off x="8316912" y="3932237"/>
              <a:ext cx="1600200" cy="1222837"/>
            </a:xfrm>
            <a:prstGeom prst="snip1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r>
                <a:rPr lang="es-ES" sz="1500" dirty="0">
                  <a:solidFill>
                    <a:schemeClr val="tx1"/>
                  </a:solidFill>
                  <a:latin typeface="Arial"/>
                  <a:cs typeface="Arial"/>
                </a:rPr>
                <a:t>  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Mami voy en camino, ¿tenemos pan para la once?</a:t>
              </a:r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8621712" y="3475037"/>
              <a:ext cx="1165704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Receptor</a:t>
              </a:r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112" y="2437596"/>
              <a:ext cx="1030504" cy="1030504"/>
            </a:xfrm>
            <a:prstGeom prst="ellipse">
              <a:avLst/>
            </a:prstGeom>
          </p:spPr>
        </p:pic>
        <p:sp>
          <p:nvSpPr>
            <p:cNvPr id="22" name="Flecha derecha 21"/>
            <p:cNvSpPr/>
            <p:nvPr/>
          </p:nvSpPr>
          <p:spPr bwMode="auto">
            <a:xfrm rot="2233981">
              <a:off x="7882776" y="3356202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6564312" y="1798637"/>
              <a:ext cx="1602685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Clave </a:t>
              </a:r>
              <a:b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criptográfica</a:t>
              </a:r>
            </a:p>
          </p:txBody>
        </p:sp>
        <p:sp>
          <p:nvSpPr>
            <p:cNvPr id="32" name="Flecha derecha 31"/>
            <p:cNvSpPr/>
            <p:nvPr/>
          </p:nvSpPr>
          <p:spPr bwMode="auto">
            <a:xfrm>
              <a:off x="6149935" y="2624857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0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rrowheads="1"/>
          </p:cNvSpPr>
          <p:nvPr/>
        </p:nvSpPr>
        <p:spPr bwMode="auto">
          <a:xfrm>
            <a:off x="0" y="274637"/>
            <a:ext cx="10080626" cy="7589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4600" dirty="0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Data </a:t>
            </a:r>
            <a:r>
              <a:rPr lang="es-ES" sz="4600" dirty="0" err="1">
                <a:solidFill>
                  <a:schemeClr val="accent2">
                    <a:lumMod val="50000"/>
                  </a:schemeClr>
                </a:solidFill>
                <a:latin typeface="Comic Sans MS"/>
                <a:cs typeface="Comic Sans MS"/>
              </a:rPr>
              <a:t>encryption</a:t>
            </a:r>
            <a:endParaRPr lang="es-ES" sz="4600" dirty="0">
              <a:solidFill>
                <a:schemeClr val="accent2">
                  <a:lumMod val="50000"/>
                </a:schemeClr>
              </a:solidFill>
              <a:latin typeface="Comic Sans MS"/>
              <a:cs typeface="Comic Sans MS"/>
            </a:endParaRPr>
          </a:p>
        </p:txBody>
      </p:sp>
      <p:grpSp>
        <p:nvGrpSpPr>
          <p:cNvPr id="33" name="Agrupar 32"/>
          <p:cNvGrpSpPr/>
          <p:nvPr/>
        </p:nvGrpSpPr>
        <p:grpSpPr>
          <a:xfrm>
            <a:off x="315912" y="2817063"/>
            <a:ext cx="1981199" cy="3717900"/>
            <a:chOff x="315912" y="1674063"/>
            <a:chExt cx="1981199" cy="3717900"/>
          </a:xfrm>
        </p:grpSpPr>
        <p:sp>
          <p:nvSpPr>
            <p:cNvPr id="2" name="Recortar rectángulo de esquina sencilla 1"/>
            <p:cNvSpPr/>
            <p:nvPr/>
          </p:nvSpPr>
          <p:spPr bwMode="auto">
            <a:xfrm>
              <a:off x="468312" y="2179637"/>
              <a:ext cx="1600200" cy="1222837"/>
            </a:xfrm>
            <a:prstGeom prst="snip1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r>
                <a:rPr lang="es-ES" sz="1500" dirty="0">
                  <a:solidFill>
                    <a:schemeClr val="tx1"/>
                  </a:solidFill>
                  <a:latin typeface="Arial"/>
                  <a:cs typeface="Arial"/>
                </a:rPr>
                <a:t> 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Mom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, I am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on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my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way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, do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we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have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hotdogs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for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dinner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?</a:t>
              </a:r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696912" y="1674063"/>
              <a:ext cx="1027745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0000FF"/>
                  </a:solidFill>
                  <a:latin typeface="Comic Sans MS"/>
                  <a:cs typeface="Comic Sans MS"/>
                </a:rPr>
                <a:t>Emitter</a:t>
              </a:r>
              <a:endParaRPr lang="es-ES" dirty="0">
                <a:solidFill>
                  <a:srgbClr val="0000FF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912" y="3703637"/>
              <a:ext cx="1981199" cy="1688326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12" y="5456237"/>
            <a:ext cx="2136350" cy="1600200"/>
          </a:xfrm>
          <a:prstGeom prst="roundRect">
            <a:avLst/>
          </a:prstGeom>
          <a:ln>
            <a:solidFill>
              <a:srgbClr val="000000"/>
            </a:solidFill>
          </a:ln>
        </p:spPr>
      </p:pic>
      <p:grpSp>
        <p:nvGrpSpPr>
          <p:cNvPr id="34" name="Agrupar 33"/>
          <p:cNvGrpSpPr/>
          <p:nvPr/>
        </p:nvGrpSpPr>
        <p:grpSpPr>
          <a:xfrm>
            <a:off x="1886422" y="1341437"/>
            <a:ext cx="4145120" cy="2487858"/>
            <a:chOff x="1886422" y="1341437"/>
            <a:chExt cx="4145120" cy="2487858"/>
          </a:xfrm>
        </p:grpSpPr>
        <p:sp>
          <p:nvSpPr>
            <p:cNvPr id="3" name="Flecha derecha 2"/>
            <p:cNvSpPr/>
            <p:nvPr/>
          </p:nvSpPr>
          <p:spPr bwMode="auto">
            <a:xfrm rot="20111695">
              <a:off x="1886422" y="2892150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4312" y="2273985"/>
              <a:ext cx="1030504" cy="1030504"/>
            </a:xfrm>
            <a:prstGeom prst="ellipse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2581669" y="1570037"/>
              <a:ext cx="1338377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 err="1">
                  <a:solidFill>
                    <a:srgbClr val="0000FF"/>
                  </a:solidFill>
                  <a:latin typeface="Comic Sans MS"/>
                  <a:cs typeface="Comic Sans MS"/>
                </a:rPr>
                <a:t>Encryption</a:t>
              </a:r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 </a:t>
              </a:r>
              <a:b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Key</a:t>
              </a:r>
            </a:p>
          </p:txBody>
        </p:sp>
        <p:sp>
          <p:nvSpPr>
            <p:cNvPr id="16" name="Flecha derecha 15"/>
            <p:cNvSpPr/>
            <p:nvPr/>
          </p:nvSpPr>
          <p:spPr bwMode="auto">
            <a:xfrm>
              <a:off x="3845074" y="2595273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9" name="Rectángulo 28"/>
            <p:cNvSpPr/>
            <p:nvPr/>
          </p:nvSpPr>
          <p:spPr bwMode="auto">
            <a:xfrm>
              <a:off x="4520137" y="2103437"/>
              <a:ext cx="1511405" cy="172585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71 b0 9f 0b c1 e8 0b e6 5d b1 7c b8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cf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d4 92 0f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eb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ae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e7 e9 4a 63 38 6c 70 47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fc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7d e2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ef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2c f3 f0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cf</a:t>
              </a:r>
              <a:r>
                <a:rPr lang="es-ES_tradnl" sz="1200" dirty="0">
                  <a:latin typeface="Courier"/>
                  <a:ea typeface="ＭＳ 明朝"/>
                  <a:cs typeface="Times New Roman"/>
                </a:rPr>
                <a:t> 5f 0c 9c 2c e6 39 ce </a:t>
              </a:r>
              <a:r>
                <a:rPr lang="es-ES_tradnl" sz="1200" dirty="0" err="1">
                  <a:latin typeface="Courier"/>
                  <a:ea typeface="ＭＳ 明朝"/>
                  <a:cs typeface="Times New Roman"/>
                </a:rPr>
                <a:t>bf</a:t>
              </a:r>
              <a:endParaRPr lang="es-CL" sz="1200" dirty="0"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4603065" y="1341437"/>
              <a:ext cx="1293518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 err="1">
                  <a:solidFill>
                    <a:srgbClr val="0000FF"/>
                  </a:solidFill>
                  <a:latin typeface="Comic Sans MS"/>
                  <a:cs typeface="Comic Sans MS"/>
                </a:rPr>
                <a:t>Encrypted</a:t>
              </a:r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 </a:t>
              </a:r>
              <a:b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 err="1">
                  <a:solidFill>
                    <a:srgbClr val="0000FF"/>
                  </a:solidFill>
                  <a:latin typeface="Comic Sans MS"/>
                  <a:cs typeface="Comic Sans MS"/>
                </a:rPr>
                <a:t>Message</a:t>
              </a:r>
              <a:endParaRPr lang="es-ES" dirty="0">
                <a:solidFill>
                  <a:srgbClr val="0000FF"/>
                </a:solidFill>
                <a:latin typeface="Comic Sans MS"/>
                <a:cs typeface="Comic Sans MS"/>
              </a:endParaRPr>
            </a:p>
          </p:txBody>
        </p:sp>
      </p:grpSp>
      <p:grpSp>
        <p:nvGrpSpPr>
          <p:cNvPr id="35" name="Agrupar 34"/>
          <p:cNvGrpSpPr/>
          <p:nvPr/>
        </p:nvGrpSpPr>
        <p:grpSpPr>
          <a:xfrm>
            <a:off x="6149935" y="1798637"/>
            <a:ext cx="3767177" cy="3356437"/>
            <a:chOff x="6149935" y="1798637"/>
            <a:chExt cx="3767177" cy="3356437"/>
          </a:xfrm>
        </p:grpSpPr>
        <p:sp>
          <p:nvSpPr>
            <p:cNvPr id="19" name="Recortar rectángulo de esquina sencilla 18"/>
            <p:cNvSpPr/>
            <p:nvPr/>
          </p:nvSpPr>
          <p:spPr bwMode="auto">
            <a:xfrm>
              <a:off x="8316912" y="3932237"/>
              <a:ext cx="1600200" cy="1222837"/>
            </a:xfrm>
            <a:prstGeom prst="snip1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Mom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, I am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on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my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way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, do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we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have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hotdogs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for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 </a:t>
              </a:r>
              <a:r>
                <a:rPr lang="es-ES" sz="1500" dirty="0" err="1">
                  <a:solidFill>
                    <a:schemeClr val="tx1"/>
                  </a:solidFill>
                  <a:latin typeface="Comic Sans MS"/>
                  <a:cs typeface="Comic Sans MS"/>
                </a:rPr>
                <a:t>dinner</a:t>
              </a:r>
              <a:r>
                <a:rPr lang="es-ES" sz="1500" dirty="0">
                  <a:solidFill>
                    <a:schemeClr val="tx1"/>
                  </a:solidFill>
                  <a:latin typeface="Comic Sans MS"/>
                  <a:cs typeface="Comic Sans MS"/>
                </a:rPr>
                <a:t>?</a:t>
              </a:r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s-ES" sz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8621712" y="3475037"/>
              <a:ext cx="1165704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Receptor</a:t>
              </a:r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112" y="2437596"/>
              <a:ext cx="1030504" cy="1030504"/>
            </a:xfrm>
            <a:prstGeom prst="ellipse">
              <a:avLst/>
            </a:prstGeom>
          </p:spPr>
        </p:pic>
        <p:sp>
          <p:nvSpPr>
            <p:cNvPr id="22" name="Flecha derecha 21"/>
            <p:cNvSpPr/>
            <p:nvPr/>
          </p:nvSpPr>
          <p:spPr bwMode="auto">
            <a:xfrm rot="2233981">
              <a:off x="7882776" y="3356202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6696466" y="1798637"/>
              <a:ext cx="1338377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dirty="0" err="1">
                  <a:solidFill>
                    <a:srgbClr val="0000FF"/>
                  </a:solidFill>
                  <a:latin typeface="Comic Sans MS"/>
                  <a:cs typeface="Comic Sans MS"/>
                </a:rPr>
                <a:t>Encryption</a:t>
              </a:r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 </a:t>
              </a:r>
              <a:b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</a:br>
              <a:r>
                <a:rPr lang="es-ES" dirty="0">
                  <a:solidFill>
                    <a:srgbClr val="0000FF"/>
                  </a:solidFill>
                  <a:latin typeface="Comic Sans MS"/>
                  <a:cs typeface="Comic Sans MS"/>
                </a:rPr>
                <a:t>Key</a:t>
              </a:r>
            </a:p>
          </p:txBody>
        </p:sp>
        <p:sp>
          <p:nvSpPr>
            <p:cNvPr id="32" name="Flecha derecha 31"/>
            <p:cNvSpPr/>
            <p:nvPr/>
          </p:nvSpPr>
          <p:spPr bwMode="auto">
            <a:xfrm>
              <a:off x="6149935" y="2624857"/>
              <a:ext cx="566777" cy="346364"/>
            </a:xfrm>
            <a:prstGeom prst="rightArrow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tlCol="0" anchor="ctr">
              <a:spAutoFit/>
            </a:bodyPr>
            <a:lstStyle/>
            <a:p>
              <a:pPr algn="ctr"/>
              <a:endParaRPr lang="es-ES" sz="3600" b="1" dirty="0" err="1">
                <a:solidFill>
                  <a:schemeClr val="tx1"/>
                </a:solidFill>
                <a:latin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96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mbri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</a:extLst>
      </a:spPr>
      <a:bodyPr rtlCol="0" anchor="ctr">
        <a:spAutoFit/>
      </a:bodyPr>
      <a:lstStyle>
        <a:defPPr algn="ctr">
          <a:defRPr sz="3600" b="1" dirty="0" err="1">
            <a:solidFill>
              <a:schemeClr val="tx1"/>
            </a:solidFill>
            <a:latin typeface="Helvetica" charset="0"/>
            <a:cs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mbri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mbri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mbria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Droid Sans Fallback"/>
        <a:cs typeface="Droid Sans Fallback"/>
      </a:majorFont>
      <a:minorFont>
        <a:latin typeface="Arial"/>
        <a:ea typeface="Droid Sans Fallback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Droid Sans Fallback"/>
        <a:cs typeface="Droid Sans Fallback"/>
      </a:majorFont>
      <a:minorFont>
        <a:latin typeface="Arial"/>
        <a:ea typeface="Droid Sans Fallback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DejaVu Sans"/>
        <a:cs typeface="DejaVu Sans"/>
      </a:majorFont>
      <a:minorFont>
        <a:latin typeface="Calibri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46973</TotalTime>
  <Words>765</Words>
  <Application>Microsoft Macintosh PowerPoint</Application>
  <PresentationFormat>Custom</PresentationFormat>
  <Paragraphs>261</Paragraphs>
  <Slides>42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42</vt:i4>
      </vt:variant>
    </vt:vector>
  </HeadingPairs>
  <TitlesOfParts>
    <vt:vector size="69" baseType="lpstr">
      <vt:lpstr>Arial</vt:lpstr>
      <vt:lpstr>Calibri</vt:lpstr>
      <vt:lpstr>Cambria</vt:lpstr>
      <vt:lpstr>Comic Sans MS</vt:lpstr>
      <vt:lpstr>Courier</vt:lpstr>
      <vt:lpstr>Helvetica</vt:lpstr>
      <vt:lpstr>StarSymbol</vt:lpstr>
      <vt:lpstr>Times New Roman</vt:lpstr>
      <vt:lpstr>Verdana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Herrera</dc:creator>
  <cp:lastModifiedBy>Felipe Herrera</cp:lastModifiedBy>
  <cp:revision>2137</cp:revision>
  <cp:lastPrinted>2019-04-10T03:03:31Z</cp:lastPrinted>
  <dcterms:created xsi:type="dcterms:W3CDTF">2013-01-14T16:02:44Z</dcterms:created>
  <dcterms:modified xsi:type="dcterms:W3CDTF">2021-06-27T04:09:17Z</dcterms:modified>
</cp:coreProperties>
</file>